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7" r:id="rId2"/>
    <p:sldId id="298" r:id="rId3"/>
    <p:sldId id="325" r:id="rId4"/>
    <p:sldId id="346" r:id="rId5"/>
    <p:sldId id="349" r:id="rId6"/>
    <p:sldId id="326" r:id="rId7"/>
    <p:sldId id="348" r:id="rId8"/>
    <p:sldId id="337" r:id="rId9"/>
    <p:sldId id="338" r:id="rId10"/>
    <p:sldId id="342" r:id="rId11"/>
    <p:sldId id="343" r:id="rId12"/>
    <p:sldId id="340" r:id="rId13"/>
    <p:sldId id="341" r:id="rId14"/>
    <p:sldId id="344" r:id="rId15"/>
    <p:sldId id="345" r:id="rId16"/>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138189"/>
    <a:srgbClr val="14444F"/>
    <a:srgbClr val="009999"/>
    <a:srgbClr val="429AA1"/>
    <a:srgbClr val="161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4" d="100"/>
          <a:sy n="114" d="100"/>
        </p:scale>
        <p:origin x="474"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8.xml"/><Relationship Id="rId1" Type="http://schemas.microsoft.com/office/2011/relationships/chartStyle" Target="styl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баллов8.xlsx]ХИМ'!$A$2</c:f>
              <c:strCache>
                <c:ptCount val="1"/>
                <c:pt idx="0">
                  <c:v>По России</c:v>
                </c:pt>
              </c:strCache>
            </c:strRef>
          </c:tx>
          <c:spPr>
            <a:solidFill>
              <a:schemeClr val="accent1"/>
            </a:solidFill>
            <a:ln>
              <a:noFill/>
            </a:ln>
            <a:effectLst/>
          </c:spPr>
          <c:invertIfNegative val="0"/>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баллов8.xlsx]ХИМ'!$E$2:$AO$2</c:f>
              <c:numCache>
                <c:formatCode>General</c:formatCode>
                <c:ptCount val="37"/>
                <c:pt idx="0">
                  <c:v>0.1</c:v>
                </c:pt>
                <c:pt idx="1">
                  <c:v>0.1</c:v>
                </c:pt>
                <c:pt idx="2">
                  <c:v>0.1</c:v>
                </c:pt>
                <c:pt idx="3">
                  <c:v>0.2</c:v>
                </c:pt>
                <c:pt idx="4">
                  <c:v>0.2</c:v>
                </c:pt>
                <c:pt idx="5">
                  <c:v>0.3</c:v>
                </c:pt>
                <c:pt idx="6">
                  <c:v>0.3</c:v>
                </c:pt>
                <c:pt idx="7">
                  <c:v>0.4</c:v>
                </c:pt>
                <c:pt idx="8">
                  <c:v>0.4</c:v>
                </c:pt>
                <c:pt idx="9">
                  <c:v>0.5</c:v>
                </c:pt>
                <c:pt idx="10">
                  <c:v>0.6</c:v>
                </c:pt>
                <c:pt idx="11">
                  <c:v>0.6</c:v>
                </c:pt>
                <c:pt idx="12">
                  <c:v>0.6</c:v>
                </c:pt>
                <c:pt idx="13">
                  <c:v>3</c:v>
                </c:pt>
                <c:pt idx="14">
                  <c:v>3.3</c:v>
                </c:pt>
                <c:pt idx="15">
                  <c:v>3.3</c:v>
                </c:pt>
                <c:pt idx="16">
                  <c:v>3.2</c:v>
                </c:pt>
                <c:pt idx="17">
                  <c:v>3.2</c:v>
                </c:pt>
                <c:pt idx="18">
                  <c:v>3.4</c:v>
                </c:pt>
                <c:pt idx="19">
                  <c:v>3.7</c:v>
                </c:pt>
                <c:pt idx="20">
                  <c:v>4.2</c:v>
                </c:pt>
                <c:pt idx="21">
                  <c:v>4.8</c:v>
                </c:pt>
                <c:pt idx="22">
                  <c:v>5.4</c:v>
                </c:pt>
                <c:pt idx="23">
                  <c:v>4.3</c:v>
                </c:pt>
                <c:pt idx="24">
                  <c:v>4.7</c:v>
                </c:pt>
                <c:pt idx="25">
                  <c:v>4.7</c:v>
                </c:pt>
                <c:pt idx="26">
                  <c:v>4.9000000000000004</c:v>
                </c:pt>
                <c:pt idx="27">
                  <c:v>4.9000000000000004</c:v>
                </c:pt>
                <c:pt idx="28">
                  <c:v>5.0999999999999996</c:v>
                </c:pt>
                <c:pt idx="29">
                  <c:v>5.3</c:v>
                </c:pt>
                <c:pt idx="30">
                  <c:v>5.3</c:v>
                </c:pt>
                <c:pt idx="31">
                  <c:v>4</c:v>
                </c:pt>
                <c:pt idx="32">
                  <c:v>4</c:v>
                </c:pt>
                <c:pt idx="33">
                  <c:v>3.8</c:v>
                </c:pt>
                <c:pt idx="34">
                  <c:v>3.3</c:v>
                </c:pt>
                <c:pt idx="35">
                  <c:v>2.4</c:v>
                </c:pt>
                <c:pt idx="36">
                  <c:v>1.5</c:v>
                </c:pt>
              </c:numCache>
            </c:numRef>
          </c:val>
          <c:extLst>
            <c:ext xmlns:c16="http://schemas.microsoft.com/office/drawing/2014/chart" uri="{C3380CC4-5D6E-409C-BE32-E72D297353CC}">
              <c16:uniqueId val="{00000000-493C-45E8-BFF0-47B66BEB332A}"/>
            </c:ext>
          </c:extLst>
        </c:ser>
        <c:ser>
          <c:idx val="1"/>
          <c:order val="1"/>
          <c:tx>
            <c:strRef>
              <c:f>'[Ф4_Распределение первичных баллов8.xlsx]ХИМ'!$A$3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баллов8.xlsx]ХИМ'!$E$3:$AO$3</c:f>
              <c:numCache>
                <c:formatCode>General</c:formatCode>
                <c:ptCount val="37"/>
                <c:pt idx="0">
                  <c:v>0.1</c:v>
                </c:pt>
                <c:pt idx="1">
                  <c:v>0.1</c:v>
                </c:pt>
                <c:pt idx="2">
                  <c:v>0.2</c:v>
                </c:pt>
                <c:pt idx="3">
                  <c:v>0.3</c:v>
                </c:pt>
                <c:pt idx="4">
                  <c:v>0.4</c:v>
                </c:pt>
                <c:pt idx="5">
                  <c:v>0.2</c:v>
                </c:pt>
                <c:pt idx="6">
                  <c:v>0.4</c:v>
                </c:pt>
                <c:pt idx="7">
                  <c:v>0.5</c:v>
                </c:pt>
                <c:pt idx="8">
                  <c:v>0.4</c:v>
                </c:pt>
                <c:pt idx="9">
                  <c:v>0.6</c:v>
                </c:pt>
                <c:pt idx="10">
                  <c:v>0.8</c:v>
                </c:pt>
                <c:pt idx="11">
                  <c:v>0.7</c:v>
                </c:pt>
                <c:pt idx="12">
                  <c:v>0.6</c:v>
                </c:pt>
                <c:pt idx="13">
                  <c:v>3.5</c:v>
                </c:pt>
                <c:pt idx="14">
                  <c:v>3.4</c:v>
                </c:pt>
                <c:pt idx="15">
                  <c:v>2.5</c:v>
                </c:pt>
                <c:pt idx="16">
                  <c:v>3.7</c:v>
                </c:pt>
                <c:pt idx="17">
                  <c:v>2.6</c:v>
                </c:pt>
                <c:pt idx="18">
                  <c:v>3.3</c:v>
                </c:pt>
                <c:pt idx="19">
                  <c:v>3.8</c:v>
                </c:pt>
                <c:pt idx="20">
                  <c:v>4.9000000000000004</c:v>
                </c:pt>
                <c:pt idx="21">
                  <c:v>5.0999999999999996</c:v>
                </c:pt>
                <c:pt idx="22">
                  <c:v>5.8</c:v>
                </c:pt>
                <c:pt idx="23">
                  <c:v>4.2</c:v>
                </c:pt>
                <c:pt idx="24">
                  <c:v>4.5</c:v>
                </c:pt>
                <c:pt idx="25">
                  <c:v>4.5</c:v>
                </c:pt>
                <c:pt idx="26">
                  <c:v>4.3</c:v>
                </c:pt>
                <c:pt idx="27">
                  <c:v>4.8</c:v>
                </c:pt>
                <c:pt idx="28">
                  <c:v>5.4</c:v>
                </c:pt>
                <c:pt idx="29">
                  <c:v>5.6</c:v>
                </c:pt>
                <c:pt idx="30">
                  <c:v>5.7</c:v>
                </c:pt>
                <c:pt idx="31">
                  <c:v>3.3</c:v>
                </c:pt>
                <c:pt idx="32">
                  <c:v>3.6</c:v>
                </c:pt>
                <c:pt idx="33">
                  <c:v>3.4</c:v>
                </c:pt>
                <c:pt idx="34">
                  <c:v>2.8</c:v>
                </c:pt>
                <c:pt idx="35">
                  <c:v>2.4</c:v>
                </c:pt>
                <c:pt idx="36">
                  <c:v>1.6</c:v>
                </c:pt>
              </c:numCache>
            </c:numRef>
          </c:val>
          <c:extLst>
            <c:ext xmlns:c16="http://schemas.microsoft.com/office/drawing/2014/chart" uri="{C3380CC4-5D6E-409C-BE32-E72D297353CC}">
              <c16:uniqueId val="{00000001-493C-45E8-BFF0-47B66BEB332A}"/>
            </c:ext>
          </c:extLst>
        </c:ser>
        <c:dLbls>
          <c:showLegendKey val="0"/>
          <c:showVal val="0"/>
          <c:showCatName val="0"/>
          <c:showSerName val="0"/>
          <c:showPercent val="0"/>
          <c:showBubbleSize val="0"/>
        </c:dLbls>
        <c:gapWidth val="219"/>
        <c:overlap val="-27"/>
        <c:axId val="405772784"/>
        <c:axId val="405766120"/>
      </c:barChart>
      <c:catAx>
        <c:axId val="40577278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5766120"/>
        <c:crosses val="autoZero"/>
        <c:auto val="1"/>
        <c:lblAlgn val="ctr"/>
        <c:lblOffset val="100"/>
        <c:noMultiLvlLbl val="0"/>
      </c:catAx>
      <c:valAx>
        <c:axId val="40576612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057727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баллов8.xlsx]ХИМ'!$A$2</c:f>
              <c:strCache>
                <c:ptCount val="1"/>
                <c:pt idx="0">
                  <c:v>По России</c:v>
                </c:pt>
              </c:strCache>
            </c:strRef>
          </c:tx>
          <c:spPr>
            <a:solidFill>
              <a:schemeClr val="accent1"/>
            </a:solidFill>
            <a:ln>
              <a:noFill/>
            </a:ln>
            <a:effectLst/>
          </c:spPr>
          <c:invertIfNegative val="0"/>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баллов8.xlsx]ХИМ'!$E$2:$AO$2</c:f>
              <c:numCache>
                <c:formatCode>General</c:formatCode>
                <c:ptCount val="37"/>
                <c:pt idx="0">
                  <c:v>0.2</c:v>
                </c:pt>
                <c:pt idx="1">
                  <c:v>0.1</c:v>
                </c:pt>
                <c:pt idx="2">
                  <c:v>0.2</c:v>
                </c:pt>
                <c:pt idx="3">
                  <c:v>0.3</c:v>
                </c:pt>
                <c:pt idx="4">
                  <c:v>0.3</c:v>
                </c:pt>
                <c:pt idx="5">
                  <c:v>0.4</c:v>
                </c:pt>
                <c:pt idx="6">
                  <c:v>0.5</c:v>
                </c:pt>
                <c:pt idx="7">
                  <c:v>0.6</c:v>
                </c:pt>
                <c:pt idx="8">
                  <c:v>0.6</c:v>
                </c:pt>
                <c:pt idx="9">
                  <c:v>2.7</c:v>
                </c:pt>
                <c:pt idx="10">
                  <c:v>3.2</c:v>
                </c:pt>
                <c:pt idx="11">
                  <c:v>3.2</c:v>
                </c:pt>
                <c:pt idx="12">
                  <c:v>3.4</c:v>
                </c:pt>
                <c:pt idx="13">
                  <c:v>3.8</c:v>
                </c:pt>
                <c:pt idx="14">
                  <c:v>3.9</c:v>
                </c:pt>
                <c:pt idx="15">
                  <c:v>4.5</c:v>
                </c:pt>
                <c:pt idx="16">
                  <c:v>5</c:v>
                </c:pt>
                <c:pt idx="17">
                  <c:v>5.6</c:v>
                </c:pt>
                <c:pt idx="18">
                  <c:v>6.2</c:v>
                </c:pt>
                <c:pt idx="19">
                  <c:v>5.9</c:v>
                </c:pt>
                <c:pt idx="20">
                  <c:v>5.8</c:v>
                </c:pt>
                <c:pt idx="21">
                  <c:v>5.4</c:v>
                </c:pt>
                <c:pt idx="22">
                  <c:v>5.2</c:v>
                </c:pt>
                <c:pt idx="23">
                  <c:v>5.2</c:v>
                </c:pt>
                <c:pt idx="24">
                  <c:v>5.0999999999999996</c:v>
                </c:pt>
                <c:pt idx="25">
                  <c:v>4.4000000000000004</c:v>
                </c:pt>
                <c:pt idx="26">
                  <c:v>4.3</c:v>
                </c:pt>
                <c:pt idx="27">
                  <c:v>3.8</c:v>
                </c:pt>
                <c:pt idx="28">
                  <c:v>3.3</c:v>
                </c:pt>
                <c:pt idx="29">
                  <c:v>2.8</c:v>
                </c:pt>
                <c:pt idx="30">
                  <c:v>2.1</c:v>
                </c:pt>
                <c:pt idx="31">
                  <c:v>1.4</c:v>
                </c:pt>
                <c:pt idx="32">
                  <c:v>0.8</c:v>
                </c:pt>
                <c:pt idx="33">
                  <c:v>3.8</c:v>
                </c:pt>
                <c:pt idx="34">
                  <c:v>3.3</c:v>
                </c:pt>
                <c:pt idx="35">
                  <c:v>2.4</c:v>
                </c:pt>
                <c:pt idx="36">
                  <c:v>1.5</c:v>
                </c:pt>
              </c:numCache>
            </c:numRef>
          </c:val>
          <c:extLst>
            <c:ext xmlns:c16="http://schemas.microsoft.com/office/drawing/2014/chart" uri="{C3380CC4-5D6E-409C-BE32-E72D297353CC}">
              <c16:uniqueId val="{00000000-C73F-482A-8F89-CBE0DFA1AB65}"/>
            </c:ext>
          </c:extLst>
        </c:ser>
        <c:ser>
          <c:idx val="1"/>
          <c:order val="1"/>
          <c:tx>
            <c:strRef>
              <c:f>'[Ф4_Распределение первичных баллов8.xlsx]ХИМ'!$A$3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баллов8.xlsx]ХИМ'!$E$1:$AO$1</c:f>
              <c:numCache>
                <c:formatCode>General</c:formatCode>
                <c:ptCount val="37"/>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numCache>
            </c:numRef>
          </c:cat>
          <c:val>
            <c:numRef>
              <c:f>'[Ф4_Распределение первичных баллов8.xlsx]ХИМ'!$E$3:$AO$3</c:f>
              <c:numCache>
                <c:formatCode>General</c:formatCode>
                <c:ptCount val="37"/>
                <c:pt idx="0">
                  <c:v>0.3</c:v>
                </c:pt>
                <c:pt idx="1">
                  <c:v>0.1</c:v>
                </c:pt>
                <c:pt idx="2">
                  <c:v>0.2</c:v>
                </c:pt>
                <c:pt idx="3">
                  <c:v>0.2</c:v>
                </c:pt>
                <c:pt idx="4">
                  <c:v>0.3</c:v>
                </c:pt>
                <c:pt idx="5">
                  <c:v>0.4</c:v>
                </c:pt>
                <c:pt idx="6">
                  <c:v>0.3</c:v>
                </c:pt>
                <c:pt idx="7">
                  <c:v>0.4</c:v>
                </c:pt>
                <c:pt idx="8">
                  <c:v>0.6</c:v>
                </c:pt>
                <c:pt idx="9">
                  <c:v>3.6</c:v>
                </c:pt>
                <c:pt idx="10">
                  <c:v>4.5</c:v>
                </c:pt>
                <c:pt idx="11">
                  <c:v>3.2</c:v>
                </c:pt>
                <c:pt idx="12">
                  <c:v>3.1</c:v>
                </c:pt>
                <c:pt idx="13">
                  <c:v>3.3</c:v>
                </c:pt>
                <c:pt idx="14">
                  <c:v>3.9</c:v>
                </c:pt>
                <c:pt idx="15">
                  <c:v>6.2</c:v>
                </c:pt>
                <c:pt idx="16">
                  <c:v>6.3</c:v>
                </c:pt>
                <c:pt idx="17">
                  <c:v>6.3</c:v>
                </c:pt>
                <c:pt idx="18">
                  <c:v>5.3</c:v>
                </c:pt>
                <c:pt idx="19">
                  <c:v>5.9</c:v>
                </c:pt>
                <c:pt idx="20">
                  <c:v>6.9</c:v>
                </c:pt>
                <c:pt idx="21">
                  <c:v>5.6</c:v>
                </c:pt>
                <c:pt idx="22">
                  <c:v>5.4</c:v>
                </c:pt>
                <c:pt idx="23">
                  <c:v>5.4</c:v>
                </c:pt>
                <c:pt idx="24">
                  <c:v>5.7</c:v>
                </c:pt>
                <c:pt idx="25">
                  <c:v>3.2</c:v>
                </c:pt>
                <c:pt idx="26">
                  <c:v>3.5</c:v>
                </c:pt>
                <c:pt idx="27">
                  <c:v>2.6</c:v>
                </c:pt>
                <c:pt idx="28">
                  <c:v>2.2999999999999998</c:v>
                </c:pt>
                <c:pt idx="29">
                  <c:v>1.7</c:v>
                </c:pt>
                <c:pt idx="30">
                  <c:v>1.6</c:v>
                </c:pt>
                <c:pt idx="31">
                  <c:v>0.9</c:v>
                </c:pt>
                <c:pt idx="32">
                  <c:v>0.8</c:v>
                </c:pt>
                <c:pt idx="33">
                  <c:v>3.4</c:v>
                </c:pt>
                <c:pt idx="34">
                  <c:v>2.8</c:v>
                </c:pt>
                <c:pt idx="35">
                  <c:v>2.4</c:v>
                </c:pt>
                <c:pt idx="36">
                  <c:v>1.6</c:v>
                </c:pt>
              </c:numCache>
            </c:numRef>
          </c:val>
          <c:extLst>
            <c:ext xmlns:c16="http://schemas.microsoft.com/office/drawing/2014/chart" uri="{C3380CC4-5D6E-409C-BE32-E72D297353CC}">
              <c16:uniqueId val="{00000001-C73F-482A-8F89-CBE0DFA1AB65}"/>
            </c:ext>
          </c:extLst>
        </c:ser>
        <c:dLbls>
          <c:showLegendKey val="0"/>
          <c:showVal val="0"/>
          <c:showCatName val="0"/>
          <c:showSerName val="0"/>
          <c:showPercent val="0"/>
          <c:showBubbleSize val="0"/>
        </c:dLbls>
        <c:gapWidth val="219"/>
        <c:overlap val="-27"/>
        <c:axId val="443771064"/>
        <c:axId val="443776552"/>
      </c:barChart>
      <c:catAx>
        <c:axId val="44377106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3776552"/>
        <c:crosses val="autoZero"/>
        <c:auto val="1"/>
        <c:lblAlgn val="ctr"/>
        <c:lblOffset val="100"/>
        <c:noMultiLvlLbl val="0"/>
      </c:catAx>
      <c:valAx>
        <c:axId val="4437765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37710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отметкам8.xlsx]ХИМ'!$E$1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отметкам8.xlsx]ХИМ'!$E$2:$E$36</c:f>
              <c:numCache>
                <c:formatCode>General</c:formatCode>
                <c:ptCount val="35"/>
                <c:pt idx="0">
                  <c:v>4.38</c:v>
                </c:pt>
                <c:pt idx="1">
                  <c:v>5.38</c:v>
                </c:pt>
                <c:pt idx="2">
                  <c:v>0</c:v>
                </c:pt>
                <c:pt idx="3">
                  <c:v>5.0599999999999996</c:v>
                </c:pt>
                <c:pt idx="4">
                  <c:v>7.69</c:v>
                </c:pt>
                <c:pt idx="5">
                  <c:v>3.51</c:v>
                </c:pt>
                <c:pt idx="6">
                  <c:v>0</c:v>
                </c:pt>
                <c:pt idx="7">
                  <c:v>0</c:v>
                </c:pt>
                <c:pt idx="8">
                  <c:v>6.67</c:v>
                </c:pt>
                <c:pt idx="9">
                  <c:v>14.29</c:v>
                </c:pt>
                <c:pt idx="10">
                  <c:v>3.23</c:v>
                </c:pt>
                <c:pt idx="11">
                  <c:v>0</c:v>
                </c:pt>
                <c:pt idx="12">
                  <c:v>0</c:v>
                </c:pt>
                <c:pt idx="13">
                  <c:v>4.6500000000000004</c:v>
                </c:pt>
                <c:pt idx="14">
                  <c:v>0</c:v>
                </c:pt>
                <c:pt idx="15">
                  <c:v>12</c:v>
                </c:pt>
                <c:pt idx="16">
                  <c:v>2.44</c:v>
                </c:pt>
                <c:pt idx="17">
                  <c:v>2.4700000000000002</c:v>
                </c:pt>
                <c:pt idx="18">
                  <c:v>2.04</c:v>
                </c:pt>
                <c:pt idx="19">
                  <c:v>4.76</c:v>
                </c:pt>
                <c:pt idx="20">
                  <c:v>7.87</c:v>
                </c:pt>
                <c:pt idx="21">
                  <c:v>2.5</c:v>
                </c:pt>
                <c:pt idx="22">
                  <c:v>9.3800000000000008</c:v>
                </c:pt>
                <c:pt idx="23">
                  <c:v>5.71</c:v>
                </c:pt>
                <c:pt idx="24">
                  <c:v>6.67</c:v>
                </c:pt>
                <c:pt idx="25">
                  <c:v>0</c:v>
                </c:pt>
                <c:pt idx="26">
                  <c:v>7.25</c:v>
                </c:pt>
                <c:pt idx="27">
                  <c:v>4.76</c:v>
                </c:pt>
                <c:pt idx="28">
                  <c:v>1.1000000000000001</c:v>
                </c:pt>
                <c:pt idx="29">
                  <c:v>5.94</c:v>
                </c:pt>
                <c:pt idx="30">
                  <c:v>14.04</c:v>
                </c:pt>
                <c:pt idx="31">
                  <c:v>12.68</c:v>
                </c:pt>
                <c:pt idx="32">
                  <c:v>4.8499999999999996</c:v>
                </c:pt>
                <c:pt idx="33">
                  <c:v>2.25</c:v>
                </c:pt>
                <c:pt idx="34">
                  <c:v>9.57</c:v>
                </c:pt>
              </c:numCache>
            </c:numRef>
          </c:val>
          <c:extLst>
            <c:ext xmlns:c16="http://schemas.microsoft.com/office/drawing/2014/chart" uri="{C3380CC4-5D6E-409C-BE32-E72D297353CC}">
              <c16:uniqueId val="{00000000-EC10-4644-A669-E915ADBEA939}"/>
            </c:ext>
          </c:extLst>
        </c:ser>
        <c:ser>
          <c:idx val="1"/>
          <c:order val="1"/>
          <c:tx>
            <c:strRef>
              <c:f>'[Ф3_Статистика по отметкам8.xlsx]ХИМ'!$F$1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отметкам8.xlsx]ХИМ'!$F$2:$F$36</c:f>
              <c:numCache>
                <c:formatCode>General</c:formatCode>
                <c:ptCount val="35"/>
                <c:pt idx="0">
                  <c:v>37.46</c:v>
                </c:pt>
                <c:pt idx="1">
                  <c:v>38.64</c:v>
                </c:pt>
                <c:pt idx="2">
                  <c:v>33.33</c:v>
                </c:pt>
                <c:pt idx="3">
                  <c:v>32.9</c:v>
                </c:pt>
                <c:pt idx="4">
                  <c:v>52.2</c:v>
                </c:pt>
                <c:pt idx="5">
                  <c:v>28.07</c:v>
                </c:pt>
                <c:pt idx="6">
                  <c:v>54.17</c:v>
                </c:pt>
                <c:pt idx="7">
                  <c:v>57.14</c:v>
                </c:pt>
                <c:pt idx="8">
                  <c:v>33.33</c:v>
                </c:pt>
                <c:pt idx="9">
                  <c:v>33.33</c:v>
                </c:pt>
                <c:pt idx="10">
                  <c:v>25.81</c:v>
                </c:pt>
                <c:pt idx="11">
                  <c:v>66.67</c:v>
                </c:pt>
                <c:pt idx="12">
                  <c:v>38.46</c:v>
                </c:pt>
                <c:pt idx="13">
                  <c:v>30.23</c:v>
                </c:pt>
                <c:pt idx="14">
                  <c:v>54.17</c:v>
                </c:pt>
                <c:pt idx="15">
                  <c:v>36</c:v>
                </c:pt>
                <c:pt idx="16">
                  <c:v>45.12</c:v>
                </c:pt>
                <c:pt idx="17">
                  <c:v>46.91</c:v>
                </c:pt>
                <c:pt idx="18">
                  <c:v>42.86</c:v>
                </c:pt>
                <c:pt idx="19">
                  <c:v>40</c:v>
                </c:pt>
                <c:pt idx="20">
                  <c:v>59.55</c:v>
                </c:pt>
                <c:pt idx="21">
                  <c:v>38.44</c:v>
                </c:pt>
                <c:pt idx="22">
                  <c:v>53.13</c:v>
                </c:pt>
                <c:pt idx="23">
                  <c:v>51.43</c:v>
                </c:pt>
                <c:pt idx="24">
                  <c:v>46.67</c:v>
                </c:pt>
                <c:pt idx="25">
                  <c:v>42.86</c:v>
                </c:pt>
                <c:pt idx="26">
                  <c:v>40.58</c:v>
                </c:pt>
                <c:pt idx="27">
                  <c:v>61.9</c:v>
                </c:pt>
                <c:pt idx="28">
                  <c:v>30.77</c:v>
                </c:pt>
                <c:pt idx="29">
                  <c:v>44.55</c:v>
                </c:pt>
                <c:pt idx="30">
                  <c:v>47.37</c:v>
                </c:pt>
                <c:pt idx="31">
                  <c:v>42.72</c:v>
                </c:pt>
                <c:pt idx="32">
                  <c:v>35.92</c:v>
                </c:pt>
                <c:pt idx="33">
                  <c:v>38.200000000000003</c:v>
                </c:pt>
                <c:pt idx="34">
                  <c:v>22.34</c:v>
                </c:pt>
              </c:numCache>
            </c:numRef>
          </c:val>
          <c:extLst>
            <c:ext xmlns:c16="http://schemas.microsoft.com/office/drawing/2014/chart" uri="{C3380CC4-5D6E-409C-BE32-E72D297353CC}">
              <c16:uniqueId val="{00000001-EC10-4644-A669-E915ADBEA939}"/>
            </c:ext>
          </c:extLst>
        </c:ser>
        <c:ser>
          <c:idx val="2"/>
          <c:order val="2"/>
          <c:tx>
            <c:strRef>
              <c:f>'[Ф3_Статистика по отметкам8.xlsx]ХИМ'!$G$1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отметкам8.xlsx]ХИМ'!$G$2:$G$36</c:f>
              <c:numCache>
                <c:formatCode>General</c:formatCode>
                <c:ptCount val="35"/>
                <c:pt idx="0">
                  <c:v>39.24</c:v>
                </c:pt>
                <c:pt idx="1">
                  <c:v>38.94</c:v>
                </c:pt>
                <c:pt idx="2">
                  <c:v>66.67</c:v>
                </c:pt>
                <c:pt idx="3">
                  <c:v>38.299999999999997</c:v>
                </c:pt>
                <c:pt idx="4">
                  <c:v>34.619999999999997</c:v>
                </c:pt>
                <c:pt idx="5">
                  <c:v>54.39</c:v>
                </c:pt>
                <c:pt idx="6">
                  <c:v>37.5</c:v>
                </c:pt>
                <c:pt idx="7">
                  <c:v>40</c:v>
                </c:pt>
                <c:pt idx="8">
                  <c:v>53.33</c:v>
                </c:pt>
                <c:pt idx="9">
                  <c:v>47.62</c:v>
                </c:pt>
                <c:pt idx="10">
                  <c:v>54.84</c:v>
                </c:pt>
                <c:pt idx="11">
                  <c:v>22.22</c:v>
                </c:pt>
                <c:pt idx="12">
                  <c:v>46.15</c:v>
                </c:pt>
                <c:pt idx="13">
                  <c:v>37.21</c:v>
                </c:pt>
                <c:pt idx="14">
                  <c:v>29.17</c:v>
                </c:pt>
                <c:pt idx="15">
                  <c:v>52</c:v>
                </c:pt>
                <c:pt idx="16">
                  <c:v>37.799999999999997</c:v>
                </c:pt>
                <c:pt idx="17">
                  <c:v>41.98</c:v>
                </c:pt>
                <c:pt idx="18">
                  <c:v>36.729999999999997</c:v>
                </c:pt>
                <c:pt idx="19">
                  <c:v>45.71</c:v>
                </c:pt>
                <c:pt idx="20">
                  <c:v>25.84</c:v>
                </c:pt>
                <c:pt idx="21">
                  <c:v>40.31</c:v>
                </c:pt>
                <c:pt idx="22">
                  <c:v>37.5</c:v>
                </c:pt>
                <c:pt idx="23">
                  <c:v>31.43</c:v>
                </c:pt>
                <c:pt idx="24">
                  <c:v>37.78</c:v>
                </c:pt>
                <c:pt idx="25">
                  <c:v>57.14</c:v>
                </c:pt>
                <c:pt idx="26">
                  <c:v>43.48</c:v>
                </c:pt>
                <c:pt idx="27">
                  <c:v>23.81</c:v>
                </c:pt>
                <c:pt idx="28">
                  <c:v>52.75</c:v>
                </c:pt>
                <c:pt idx="29">
                  <c:v>36.630000000000003</c:v>
                </c:pt>
                <c:pt idx="30">
                  <c:v>33.33</c:v>
                </c:pt>
                <c:pt idx="31">
                  <c:v>33.799999999999997</c:v>
                </c:pt>
                <c:pt idx="32">
                  <c:v>45.63</c:v>
                </c:pt>
                <c:pt idx="33">
                  <c:v>32.58</c:v>
                </c:pt>
                <c:pt idx="34">
                  <c:v>34.04</c:v>
                </c:pt>
              </c:numCache>
            </c:numRef>
          </c:val>
          <c:extLst>
            <c:ext xmlns:c16="http://schemas.microsoft.com/office/drawing/2014/chart" uri="{C3380CC4-5D6E-409C-BE32-E72D297353CC}">
              <c16:uniqueId val="{00000002-EC10-4644-A669-E915ADBEA939}"/>
            </c:ext>
          </c:extLst>
        </c:ser>
        <c:ser>
          <c:idx val="3"/>
          <c:order val="3"/>
          <c:tx>
            <c:strRef>
              <c:f>'[Ф3_Статистика по отметкам8.xlsx]ХИМ'!$H$1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отметкам8.xlsx]ХИМ'!$A$2:$A$36</c:f>
              <c:strCache>
                <c:ptCount val="35"/>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'[Ф3_Статистика по отметкам8.xlsx]ХИМ'!$H$2:$H$36</c:f>
              <c:numCache>
                <c:formatCode>General</c:formatCode>
                <c:ptCount val="35"/>
                <c:pt idx="0">
                  <c:v>18.920000000000002</c:v>
                </c:pt>
                <c:pt idx="1">
                  <c:v>17.04</c:v>
                </c:pt>
                <c:pt idx="2">
                  <c:v>0</c:v>
                </c:pt>
                <c:pt idx="3">
                  <c:v>23.74</c:v>
                </c:pt>
                <c:pt idx="4">
                  <c:v>5.49</c:v>
                </c:pt>
                <c:pt idx="5">
                  <c:v>14.04</c:v>
                </c:pt>
                <c:pt idx="6">
                  <c:v>8.33</c:v>
                </c:pt>
                <c:pt idx="7">
                  <c:v>2.86</c:v>
                </c:pt>
                <c:pt idx="8">
                  <c:v>6.67</c:v>
                </c:pt>
                <c:pt idx="9">
                  <c:v>4.76</c:v>
                </c:pt>
                <c:pt idx="10">
                  <c:v>16.13</c:v>
                </c:pt>
                <c:pt idx="11">
                  <c:v>11.11</c:v>
                </c:pt>
                <c:pt idx="12">
                  <c:v>15.38</c:v>
                </c:pt>
                <c:pt idx="13">
                  <c:v>27.91</c:v>
                </c:pt>
                <c:pt idx="14">
                  <c:v>16.670000000000002</c:v>
                </c:pt>
                <c:pt idx="15">
                  <c:v>0</c:v>
                </c:pt>
                <c:pt idx="16">
                  <c:v>14.63</c:v>
                </c:pt>
                <c:pt idx="17">
                  <c:v>8.64</c:v>
                </c:pt>
                <c:pt idx="18">
                  <c:v>18.37</c:v>
                </c:pt>
                <c:pt idx="19">
                  <c:v>9.52</c:v>
                </c:pt>
                <c:pt idx="20">
                  <c:v>6.74</c:v>
                </c:pt>
                <c:pt idx="21">
                  <c:v>18.75</c:v>
                </c:pt>
                <c:pt idx="22">
                  <c:v>0</c:v>
                </c:pt>
                <c:pt idx="23">
                  <c:v>11.43</c:v>
                </c:pt>
                <c:pt idx="24">
                  <c:v>8.89</c:v>
                </c:pt>
                <c:pt idx="25">
                  <c:v>0</c:v>
                </c:pt>
                <c:pt idx="26">
                  <c:v>8.6999999999999993</c:v>
                </c:pt>
                <c:pt idx="27">
                  <c:v>9.52</c:v>
                </c:pt>
                <c:pt idx="28">
                  <c:v>15.38</c:v>
                </c:pt>
                <c:pt idx="29">
                  <c:v>12.87</c:v>
                </c:pt>
                <c:pt idx="30">
                  <c:v>5.26</c:v>
                </c:pt>
                <c:pt idx="31">
                  <c:v>10.8</c:v>
                </c:pt>
                <c:pt idx="32">
                  <c:v>13.59</c:v>
                </c:pt>
                <c:pt idx="33">
                  <c:v>26.97</c:v>
                </c:pt>
                <c:pt idx="34">
                  <c:v>34.04</c:v>
                </c:pt>
              </c:numCache>
            </c:numRef>
          </c:val>
          <c:extLst>
            <c:ext xmlns:c16="http://schemas.microsoft.com/office/drawing/2014/chart" uri="{C3380CC4-5D6E-409C-BE32-E72D297353CC}">
              <c16:uniqueId val="{00000003-EC10-4644-A669-E915ADBEA939}"/>
            </c:ext>
          </c:extLst>
        </c:ser>
        <c:dLbls>
          <c:dLblPos val="ctr"/>
          <c:showLegendKey val="0"/>
          <c:showVal val="1"/>
          <c:showCatName val="0"/>
          <c:showSerName val="0"/>
          <c:showPercent val="0"/>
          <c:showBubbleSize val="0"/>
        </c:dLbls>
        <c:gapWidth val="50"/>
        <c:overlap val="100"/>
        <c:axId val="442199032"/>
        <c:axId val="442207264"/>
      </c:barChart>
      <c:catAx>
        <c:axId val="44219903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42207264"/>
        <c:crosses val="autoZero"/>
        <c:auto val="1"/>
        <c:lblAlgn val="ctr"/>
        <c:lblOffset val="100"/>
        <c:noMultiLvlLbl val="0"/>
      </c:catAx>
      <c:valAx>
        <c:axId val="44220726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21990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'[Ф3_Статистика по отметкам8.xlsx]ХИМ'!$E$1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отметкам8.xlsx]ХИМ'!$E$2:$E$33</c:f>
              <c:numCache>
                <c:formatCode>General</c:formatCode>
                <c:ptCount val="32"/>
                <c:pt idx="0">
                  <c:v>3.15</c:v>
                </c:pt>
                <c:pt idx="1">
                  <c:v>2.75</c:v>
                </c:pt>
                <c:pt idx="2">
                  <c:v>0</c:v>
                </c:pt>
                <c:pt idx="3">
                  <c:v>3.53</c:v>
                </c:pt>
                <c:pt idx="4">
                  <c:v>0.82</c:v>
                </c:pt>
                <c:pt idx="5">
                  <c:v>5</c:v>
                </c:pt>
                <c:pt idx="6">
                  <c:v>0</c:v>
                </c:pt>
                <c:pt idx="7">
                  <c:v>3.7</c:v>
                </c:pt>
                <c:pt idx="8">
                  <c:v>20</c:v>
                </c:pt>
                <c:pt idx="9">
                  <c:v>0</c:v>
                </c:pt>
                <c:pt idx="10">
                  <c:v>0</c:v>
                </c:pt>
                <c:pt idx="11">
                  <c:v>0</c:v>
                </c:pt>
                <c:pt idx="12">
                  <c:v>0</c:v>
                </c:pt>
                <c:pt idx="13">
                  <c:v>0</c:v>
                </c:pt>
                <c:pt idx="14">
                  <c:v>0</c:v>
                </c:pt>
                <c:pt idx="15">
                  <c:v>0</c:v>
                </c:pt>
                <c:pt idx="16">
                  <c:v>0</c:v>
                </c:pt>
                <c:pt idx="17">
                  <c:v>0</c:v>
                </c:pt>
                <c:pt idx="18">
                  <c:v>0</c:v>
                </c:pt>
                <c:pt idx="19">
                  <c:v>2.73</c:v>
                </c:pt>
                <c:pt idx="20">
                  <c:v>0</c:v>
                </c:pt>
                <c:pt idx="21">
                  <c:v>5.77</c:v>
                </c:pt>
                <c:pt idx="22">
                  <c:v>0</c:v>
                </c:pt>
                <c:pt idx="23">
                  <c:v>6.25</c:v>
                </c:pt>
                <c:pt idx="24">
                  <c:v>0</c:v>
                </c:pt>
                <c:pt idx="25">
                  <c:v>8.11</c:v>
                </c:pt>
                <c:pt idx="26">
                  <c:v>3.33</c:v>
                </c:pt>
                <c:pt idx="27">
                  <c:v>0</c:v>
                </c:pt>
                <c:pt idx="28">
                  <c:v>3.23</c:v>
                </c:pt>
                <c:pt idx="29">
                  <c:v>3.13</c:v>
                </c:pt>
                <c:pt idx="30">
                  <c:v>0</c:v>
                </c:pt>
                <c:pt idx="31">
                  <c:v>2.65</c:v>
                </c:pt>
              </c:numCache>
            </c:numRef>
          </c:val>
          <c:extLst>
            <c:ext xmlns:c16="http://schemas.microsoft.com/office/drawing/2014/chart" uri="{C3380CC4-5D6E-409C-BE32-E72D297353CC}">
              <c16:uniqueId val="{00000000-A7B2-4B3C-B687-5EEEA3D2A295}"/>
            </c:ext>
          </c:extLst>
        </c:ser>
        <c:ser>
          <c:idx val="1"/>
          <c:order val="1"/>
          <c:tx>
            <c:strRef>
              <c:f>'[Ф3_Статистика по отметкам8.xlsx]ХИМ'!$F$1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отметкам8.xlsx]ХИМ'!$F$2:$F$33</c:f>
              <c:numCache>
                <c:formatCode>General</c:formatCode>
                <c:ptCount val="32"/>
                <c:pt idx="0">
                  <c:v>29.59</c:v>
                </c:pt>
                <c:pt idx="1">
                  <c:v>34.03</c:v>
                </c:pt>
                <c:pt idx="2">
                  <c:v>0</c:v>
                </c:pt>
                <c:pt idx="3">
                  <c:v>34.020000000000003</c:v>
                </c:pt>
                <c:pt idx="4">
                  <c:v>35.25</c:v>
                </c:pt>
                <c:pt idx="5">
                  <c:v>55</c:v>
                </c:pt>
                <c:pt idx="6">
                  <c:v>28.57</c:v>
                </c:pt>
                <c:pt idx="7">
                  <c:v>40.74</c:v>
                </c:pt>
                <c:pt idx="8">
                  <c:v>60</c:v>
                </c:pt>
                <c:pt idx="9">
                  <c:v>33.33</c:v>
                </c:pt>
                <c:pt idx="10">
                  <c:v>0</c:v>
                </c:pt>
                <c:pt idx="11">
                  <c:v>5.88</c:v>
                </c:pt>
                <c:pt idx="12">
                  <c:v>43.75</c:v>
                </c:pt>
                <c:pt idx="13">
                  <c:v>45.45</c:v>
                </c:pt>
                <c:pt idx="14">
                  <c:v>61.54</c:v>
                </c:pt>
                <c:pt idx="15">
                  <c:v>26.32</c:v>
                </c:pt>
                <c:pt idx="16">
                  <c:v>52.38</c:v>
                </c:pt>
                <c:pt idx="17">
                  <c:v>33.33</c:v>
                </c:pt>
                <c:pt idx="18">
                  <c:v>43.9</c:v>
                </c:pt>
                <c:pt idx="19">
                  <c:v>35.450000000000003</c:v>
                </c:pt>
                <c:pt idx="20">
                  <c:v>35.71</c:v>
                </c:pt>
                <c:pt idx="21">
                  <c:v>36.54</c:v>
                </c:pt>
                <c:pt idx="22">
                  <c:v>0</c:v>
                </c:pt>
                <c:pt idx="23">
                  <c:v>18.75</c:v>
                </c:pt>
                <c:pt idx="24">
                  <c:v>0</c:v>
                </c:pt>
                <c:pt idx="25">
                  <c:v>40.54</c:v>
                </c:pt>
                <c:pt idx="26">
                  <c:v>20</c:v>
                </c:pt>
                <c:pt idx="27">
                  <c:v>35.71</c:v>
                </c:pt>
                <c:pt idx="28">
                  <c:v>41.94</c:v>
                </c:pt>
                <c:pt idx="29">
                  <c:v>18.75</c:v>
                </c:pt>
                <c:pt idx="30">
                  <c:v>26.32</c:v>
                </c:pt>
                <c:pt idx="31">
                  <c:v>21.85</c:v>
                </c:pt>
              </c:numCache>
            </c:numRef>
          </c:val>
          <c:extLst>
            <c:ext xmlns:c16="http://schemas.microsoft.com/office/drawing/2014/chart" uri="{C3380CC4-5D6E-409C-BE32-E72D297353CC}">
              <c16:uniqueId val="{00000001-A7B2-4B3C-B687-5EEEA3D2A295}"/>
            </c:ext>
          </c:extLst>
        </c:ser>
        <c:ser>
          <c:idx val="2"/>
          <c:order val="2"/>
          <c:tx>
            <c:strRef>
              <c:f>'[Ф3_Статистика по отметкам8.xlsx]ХИМ'!$G$1</c:f>
              <c:strCache>
                <c:ptCount val="1"/>
                <c:pt idx="0">
                  <c:v>4</c:v>
                </c:pt>
              </c:strCache>
            </c:strRef>
          </c:tx>
          <c:spPr>
            <a:solidFill>
              <a:schemeClr val="accent3">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отметкам8.xlsx]ХИМ'!$G$2:$G$33</c:f>
              <c:numCache>
                <c:formatCode>General</c:formatCode>
                <c:ptCount val="32"/>
                <c:pt idx="0">
                  <c:v>44.33</c:v>
                </c:pt>
                <c:pt idx="1">
                  <c:v>46.53</c:v>
                </c:pt>
                <c:pt idx="2">
                  <c:v>50</c:v>
                </c:pt>
                <c:pt idx="3">
                  <c:v>46.06</c:v>
                </c:pt>
                <c:pt idx="4">
                  <c:v>41.8</c:v>
                </c:pt>
                <c:pt idx="5">
                  <c:v>30</c:v>
                </c:pt>
                <c:pt idx="6">
                  <c:v>57.14</c:v>
                </c:pt>
                <c:pt idx="7">
                  <c:v>44.44</c:v>
                </c:pt>
                <c:pt idx="8">
                  <c:v>20</c:v>
                </c:pt>
                <c:pt idx="9">
                  <c:v>45.83</c:v>
                </c:pt>
                <c:pt idx="10">
                  <c:v>100</c:v>
                </c:pt>
                <c:pt idx="11">
                  <c:v>64.709999999999994</c:v>
                </c:pt>
                <c:pt idx="12">
                  <c:v>56.25</c:v>
                </c:pt>
                <c:pt idx="13">
                  <c:v>36.36</c:v>
                </c:pt>
                <c:pt idx="14">
                  <c:v>30.77</c:v>
                </c:pt>
                <c:pt idx="15">
                  <c:v>52.63</c:v>
                </c:pt>
                <c:pt idx="16">
                  <c:v>33.33</c:v>
                </c:pt>
                <c:pt idx="17">
                  <c:v>41.67</c:v>
                </c:pt>
                <c:pt idx="18">
                  <c:v>43.9</c:v>
                </c:pt>
                <c:pt idx="19">
                  <c:v>50</c:v>
                </c:pt>
                <c:pt idx="20">
                  <c:v>64.290000000000006</c:v>
                </c:pt>
                <c:pt idx="21">
                  <c:v>40.380000000000003</c:v>
                </c:pt>
                <c:pt idx="22">
                  <c:v>100</c:v>
                </c:pt>
                <c:pt idx="23">
                  <c:v>31.25</c:v>
                </c:pt>
                <c:pt idx="24">
                  <c:v>75</c:v>
                </c:pt>
                <c:pt idx="25">
                  <c:v>43.24</c:v>
                </c:pt>
                <c:pt idx="26">
                  <c:v>56.67</c:v>
                </c:pt>
                <c:pt idx="27">
                  <c:v>46.43</c:v>
                </c:pt>
                <c:pt idx="28">
                  <c:v>43.23</c:v>
                </c:pt>
                <c:pt idx="29">
                  <c:v>62.5</c:v>
                </c:pt>
                <c:pt idx="30">
                  <c:v>68.42</c:v>
                </c:pt>
                <c:pt idx="31">
                  <c:v>45.7</c:v>
                </c:pt>
              </c:numCache>
            </c:numRef>
          </c:val>
          <c:extLst>
            <c:ext xmlns:c16="http://schemas.microsoft.com/office/drawing/2014/chart" uri="{C3380CC4-5D6E-409C-BE32-E72D297353CC}">
              <c16:uniqueId val="{00000002-A7B2-4B3C-B687-5EEEA3D2A295}"/>
            </c:ext>
          </c:extLst>
        </c:ser>
        <c:ser>
          <c:idx val="3"/>
          <c:order val="3"/>
          <c:tx>
            <c:strRef>
              <c:f>'[Ф3_Статистика по отметкам8.xlsx]ХИМ'!$H$1</c:f>
              <c:strCache>
                <c:ptCount val="1"/>
                <c:pt idx="0">
                  <c:v>5</c:v>
                </c:pt>
              </c:strCache>
            </c:strRef>
          </c:tx>
          <c:spPr>
            <a:solidFill>
              <a:schemeClr val="accent4">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'[Ф3_Статистика по отметкам8.xlsx]ХИМ'!$A$2:$A$33</c:f>
              <c:strCache>
                <c:ptCount val="32"/>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Ольгинский муниципальный округ</c:v>
                </c:pt>
                <c:pt idx="9">
                  <c:v>Октябрьский муниципальный округ</c:v>
                </c:pt>
                <c:pt idx="10">
                  <c:v>Ханкайский муниципальный округ</c:v>
                </c:pt>
                <c:pt idx="11">
                  <c:v>Городской округ Большой Камень</c:v>
                </c:pt>
                <c:pt idx="12">
                  <c:v>Дальнереченский муниципальный округ</c:v>
                </c:pt>
                <c:pt idx="13">
                  <c:v>Фокино</c:v>
                </c:pt>
                <c:pt idx="14">
                  <c:v>Дальнереченский городской округ</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Хорольский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Хасанский муниципальный округ</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'[Ф3_Статистика по отметкам8.xlsx]ХИМ'!$H$2:$H$33</c:f>
              <c:numCache>
                <c:formatCode>General</c:formatCode>
                <c:ptCount val="32"/>
                <c:pt idx="0">
                  <c:v>22.93</c:v>
                </c:pt>
                <c:pt idx="1">
                  <c:v>16.690000000000001</c:v>
                </c:pt>
                <c:pt idx="2">
                  <c:v>50</c:v>
                </c:pt>
                <c:pt idx="3">
                  <c:v>16.39</c:v>
                </c:pt>
                <c:pt idx="4">
                  <c:v>22.13</c:v>
                </c:pt>
                <c:pt idx="5">
                  <c:v>10</c:v>
                </c:pt>
                <c:pt idx="6">
                  <c:v>14.29</c:v>
                </c:pt>
                <c:pt idx="7">
                  <c:v>11.11</c:v>
                </c:pt>
                <c:pt idx="8">
                  <c:v>0</c:v>
                </c:pt>
                <c:pt idx="9">
                  <c:v>20.83</c:v>
                </c:pt>
                <c:pt idx="10">
                  <c:v>0</c:v>
                </c:pt>
                <c:pt idx="11">
                  <c:v>29.41</c:v>
                </c:pt>
                <c:pt idx="12">
                  <c:v>0</c:v>
                </c:pt>
                <c:pt idx="13">
                  <c:v>18.18</c:v>
                </c:pt>
                <c:pt idx="14">
                  <c:v>7.69</c:v>
                </c:pt>
                <c:pt idx="15">
                  <c:v>21.05</c:v>
                </c:pt>
                <c:pt idx="16">
                  <c:v>14.29</c:v>
                </c:pt>
                <c:pt idx="17">
                  <c:v>25</c:v>
                </c:pt>
                <c:pt idx="18">
                  <c:v>12.2</c:v>
                </c:pt>
                <c:pt idx="19">
                  <c:v>11.82</c:v>
                </c:pt>
                <c:pt idx="20">
                  <c:v>0</c:v>
                </c:pt>
                <c:pt idx="21">
                  <c:v>17.309999999999999</c:v>
                </c:pt>
                <c:pt idx="22">
                  <c:v>0</c:v>
                </c:pt>
                <c:pt idx="23">
                  <c:v>43.75</c:v>
                </c:pt>
                <c:pt idx="24">
                  <c:v>25</c:v>
                </c:pt>
                <c:pt idx="25">
                  <c:v>8.11</c:v>
                </c:pt>
                <c:pt idx="26">
                  <c:v>20</c:v>
                </c:pt>
                <c:pt idx="27">
                  <c:v>17.86</c:v>
                </c:pt>
                <c:pt idx="28">
                  <c:v>11.61</c:v>
                </c:pt>
                <c:pt idx="29">
                  <c:v>15.63</c:v>
                </c:pt>
                <c:pt idx="30">
                  <c:v>5.26</c:v>
                </c:pt>
                <c:pt idx="31">
                  <c:v>29.8</c:v>
                </c:pt>
              </c:numCache>
            </c:numRef>
          </c:val>
          <c:extLst>
            <c:ext xmlns:c16="http://schemas.microsoft.com/office/drawing/2014/chart" uri="{C3380CC4-5D6E-409C-BE32-E72D297353CC}">
              <c16:uniqueId val="{00000003-A7B2-4B3C-B687-5EEEA3D2A295}"/>
            </c:ext>
          </c:extLst>
        </c:ser>
        <c:dLbls>
          <c:dLblPos val="ctr"/>
          <c:showLegendKey val="0"/>
          <c:showVal val="1"/>
          <c:showCatName val="0"/>
          <c:showSerName val="0"/>
          <c:showPercent val="0"/>
          <c:showBubbleSize val="0"/>
        </c:dLbls>
        <c:gapWidth val="50"/>
        <c:overlap val="100"/>
        <c:axId val="453419504"/>
        <c:axId val="453424992"/>
      </c:barChart>
      <c:catAx>
        <c:axId val="4534195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53424992"/>
        <c:crosses val="autoZero"/>
        <c:auto val="1"/>
        <c:lblAlgn val="ctr"/>
        <c:lblOffset val="100"/>
        <c:noMultiLvlLbl val="0"/>
      </c:catAx>
      <c:valAx>
        <c:axId val="453424992"/>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53419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результатов8.xlsx]ХИМ'!$E$1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результатов8.xlsx]ХИМ'!$A$3:$A$25</c:f>
              <c:strCache>
                <c:ptCount val="23"/>
                <c:pt idx="0">
                  <c:v>1.1</c:v>
                </c:pt>
                <c:pt idx="1">
                  <c:v>1.2</c:v>
                </c:pt>
                <c:pt idx="2">
                  <c:v>2.1</c:v>
                </c:pt>
                <c:pt idx="3">
                  <c:v>2.2</c:v>
                </c:pt>
                <c:pt idx="4">
                  <c:v>3.1</c:v>
                </c:pt>
                <c:pt idx="5">
                  <c:v>3.2</c:v>
                </c:pt>
                <c:pt idx="6">
                  <c:v>4.1</c:v>
                </c:pt>
                <c:pt idx="7">
                  <c:v>4.2</c:v>
                </c:pt>
                <c:pt idx="8">
                  <c:v>4.3</c:v>
                </c:pt>
                <c:pt idx="9">
                  <c:v>4.4</c:v>
                </c:pt>
                <c:pt idx="10">
                  <c:v>5.1</c:v>
                </c:pt>
                <c:pt idx="11">
                  <c:v>5.2</c:v>
                </c:pt>
                <c:pt idx="12">
                  <c:v>6.1</c:v>
                </c:pt>
                <c:pt idx="13">
                  <c:v>6.2</c:v>
                </c:pt>
                <c:pt idx="14">
                  <c:v>6.3</c:v>
                </c:pt>
                <c:pt idx="15">
                  <c:v>6.4</c:v>
                </c:pt>
                <c:pt idx="16">
                  <c:v>6.5</c:v>
                </c:pt>
                <c:pt idx="17">
                  <c:v>7.1</c:v>
                </c:pt>
                <c:pt idx="18">
                  <c:v>7.2</c:v>
                </c:pt>
                <c:pt idx="19">
                  <c:v>7.3</c:v>
                </c:pt>
                <c:pt idx="20">
                  <c:v>7.3</c:v>
                </c:pt>
                <c:pt idx="21">
                  <c:v>8. </c:v>
                </c:pt>
                <c:pt idx="22">
                  <c:v>9. </c:v>
                </c:pt>
              </c:strCache>
            </c:strRef>
          </c:cat>
          <c:val>
            <c:numRef>
              <c:f>'[Ф2.2_Достижение планируемых результатов8.xlsx]ХИМ'!$E$3:$E$25</c:f>
              <c:numCache>
                <c:formatCode>General</c:formatCode>
                <c:ptCount val="23"/>
                <c:pt idx="0">
                  <c:v>80.97</c:v>
                </c:pt>
                <c:pt idx="1">
                  <c:v>66.09</c:v>
                </c:pt>
                <c:pt idx="2">
                  <c:v>68</c:v>
                </c:pt>
                <c:pt idx="3">
                  <c:v>65.28</c:v>
                </c:pt>
                <c:pt idx="4">
                  <c:v>77.33</c:v>
                </c:pt>
                <c:pt idx="5">
                  <c:v>64.709999999999994</c:v>
                </c:pt>
                <c:pt idx="6">
                  <c:v>80.13</c:v>
                </c:pt>
                <c:pt idx="7">
                  <c:v>77.95</c:v>
                </c:pt>
                <c:pt idx="8">
                  <c:v>79.849999999999994</c:v>
                </c:pt>
                <c:pt idx="9">
                  <c:v>67</c:v>
                </c:pt>
                <c:pt idx="10">
                  <c:v>64.91</c:v>
                </c:pt>
                <c:pt idx="11">
                  <c:v>50.83</c:v>
                </c:pt>
                <c:pt idx="12">
                  <c:v>63.99</c:v>
                </c:pt>
                <c:pt idx="13">
                  <c:v>77.19</c:v>
                </c:pt>
                <c:pt idx="14">
                  <c:v>61.93</c:v>
                </c:pt>
                <c:pt idx="15">
                  <c:v>44.39</c:v>
                </c:pt>
                <c:pt idx="16">
                  <c:v>50.11</c:v>
                </c:pt>
                <c:pt idx="17">
                  <c:v>48.49</c:v>
                </c:pt>
                <c:pt idx="18">
                  <c:v>55.39</c:v>
                </c:pt>
                <c:pt idx="19">
                  <c:v>60.19</c:v>
                </c:pt>
                <c:pt idx="20">
                  <c:v>39.49</c:v>
                </c:pt>
                <c:pt idx="21">
                  <c:v>68.62</c:v>
                </c:pt>
                <c:pt idx="22">
                  <c:v>73.14</c:v>
                </c:pt>
              </c:numCache>
            </c:numRef>
          </c:val>
          <c:extLst>
            <c:ext xmlns:c16="http://schemas.microsoft.com/office/drawing/2014/chart" uri="{C3380CC4-5D6E-409C-BE32-E72D297353CC}">
              <c16:uniqueId val="{00000000-BA58-43B6-ADB0-39710F32B044}"/>
            </c:ext>
          </c:extLst>
        </c:ser>
        <c:ser>
          <c:idx val="1"/>
          <c:order val="1"/>
          <c:tx>
            <c:strRef>
              <c:f>'[Ф2.2_Достижение планируемых результатов8.xlsx]ХИМ'!$F$1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результатов8.xlsx]ХИМ'!$A$3:$A$25</c:f>
              <c:strCache>
                <c:ptCount val="23"/>
                <c:pt idx="0">
                  <c:v>1.1</c:v>
                </c:pt>
                <c:pt idx="1">
                  <c:v>1.2</c:v>
                </c:pt>
                <c:pt idx="2">
                  <c:v>2.1</c:v>
                </c:pt>
                <c:pt idx="3">
                  <c:v>2.2</c:v>
                </c:pt>
                <c:pt idx="4">
                  <c:v>3.1</c:v>
                </c:pt>
                <c:pt idx="5">
                  <c:v>3.2</c:v>
                </c:pt>
                <c:pt idx="6">
                  <c:v>4.1</c:v>
                </c:pt>
                <c:pt idx="7">
                  <c:v>4.2</c:v>
                </c:pt>
                <c:pt idx="8">
                  <c:v>4.3</c:v>
                </c:pt>
                <c:pt idx="9">
                  <c:v>4.4</c:v>
                </c:pt>
                <c:pt idx="10">
                  <c:v>5.1</c:v>
                </c:pt>
                <c:pt idx="11">
                  <c:v>5.2</c:v>
                </c:pt>
                <c:pt idx="12">
                  <c:v>6.1</c:v>
                </c:pt>
                <c:pt idx="13">
                  <c:v>6.2</c:v>
                </c:pt>
                <c:pt idx="14">
                  <c:v>6.3</c:v>
                </c:pt>
                <c:pt idx="15">
                  <c:v>6.4</c:v>
                </c:pt>
                <c:pt idx="16">
                  <c:v>6.5</c:v>
                </c:pt>
                <c:pt idx="17">
                  <c:v>7.1</c:v>
                </c:pt>
                <c:pt idx="18">
                  <c:v>7.2</c:v>
                </c:pt>
                <c:pt idx="19">
                  <c:v>7.3</c:v>
                </c:pt>
                <c:pt idx="20">
                  <c:v>7.3</c:v>
                </c:pt>
                <c:pt idx="21">
                  <c:v>8. </c:v>
                </c:pt>
                <c:pt idx="22">
                  <c:v>9. </c:v>
                </c:pt>
              </c:strCache>
            </c:strRef>
          </c:cat>
          <c:val>
            <c:numRef>
              <c:f>'[Ф2.2_Достижение планируемых результатов8.xlsx]ХИМ'!$F$3:$F$25</c:f>
              <c:numCache>
                <c:formatCode>General</c:formatCode>
                <c:ptCount val="23"/>
                <c:pt idx="0">
                  <c:v>81.39</c:v>
                </c:pt>
                <c:pt idx="1">
                  <c:v>61.23</c:v>
                </c:pt>
                <c:pt idx="2">
                  <c:v>67.78</c:v>
                </c:pt>
                <c:pt idx="3">
                  <c:v>64.5</c:v>
                </c:pt>
                <c:pt idx="4">
                  <c:v>72.430000000000007</c:v>
                </c:pt>
                <c:pt idx="5">
                  <c:v>63.1</c:v>
                </c:pt>
                <c:pt idx="6">
                  <c:v>79.33</c:v>
                </c:pt>
                <c:pt idx="7">
                  <c:v>76.5</c:v>
                </c:pt>
                <c:pt idx="8">
                  <c:v>80.14</c:v>
                </c:pt>
                <c:pt idx="9">
                  <c:v>67.77</c:v>
                </c:pt>
                <c:pt idx="10">
                  <c:v>64.38</c:v>
                </c:pt>
                <c:pt idx="11">
                  <c:v>52.05</c:v>
                </c:pt>
                <c:pt idx="12">
                  <c:v>63.24</c:v>
                </c:pt>
                <c:pt idx="13">
                  <c:v>78.25</c:v>
                </c:pt>
                <c:pt idx="14">
                  <c:v>62.69</c:v>
                </c:pt>
                <c:pt idx="15">
                  <c:v>44.98</c:v>
                </c:pt>
                <c:pt idx="16">
                  <c:v>52.43</c:v>
                </c:pt>
                <c:pt idx="17">
                  <c:v>49.49</c:v>
                </c:pt>
                <c:pt idx="18">
                  <c:v>56.59</c:v>
                </c:pt>
                <c:pt idx="19">
                  <c:v>59.49</c:v>
                </c:pt>
                <c:pt idx="20">
                  <c:v>41.7</c:v>
                </c:pt>
                <c:pt idx="21">
                  <c:v>67.3</c:v>
                </c:pt>
                <c:pt idx="22">
                  <c:v>70.97</c:v>
                </c:pt>
              </c:numCache>
            </c:numRef>
          </c:val>
          <c:extLst>
            <c:ext xmlns:c16="http://schemas.microsoft.com/office/drawing/2014/chart" uri="{C3380CC4-5D6E-409C-BE32-E72D297353CC}">
              <c16:uniqueId val="{00000001-BA58-43B6-ADB0-39710F32B044}"/>
            </c:ext>
          </c:extLst>
        </c:ser>
        <c:dLbls>
          <c:dLblPos val="ctr"/>
          <c:showLegendKey val="0"/>
          <c:showVal val="1"/>
          <c:showCatName val="0"/>
          <c:showSerName val="0"/>
          <c:showPercent val="0"/>
          <c:showBubbleSize val="0"/>
        </c:dLbls>
        <c:gapWidth val="100"/>
        <c:overlap val="-24"/>
        <c:axId val="453441848"/>
        <c:axId val="453437144"/>
      </c:barChart>
      <c:catAx>
        <c:axId val="453441848"/>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53437144"/>
        <c:crosses val="autoZero"/>
        <c:auto val="1"/>
        <c:lblAlgn val="ctr"/>
        <c:lblOffset val="100"/>
        <c:noMultiLvlLbl val="0"/>
      </c:catAx>
      <c:valAx>
        <c:axId val="4534371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534418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результатов8.xlsx]ХИМ'!$E$1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результатов8.xlsx]ХИМ'!$A$3:$A$18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результатов8.xlsx]ХИМ'!$E$3:$E$18</c:f>
              <c:numCache>
                <c:formatCode>General</c:formatCode>
                <c:ptCount val="16"/>
                <c:pt idx="0">
                  <c:v>80.78</c:v>
                </c:pt>
                <c:pt idx="1">
                  <c:v>77.64</c:v>
                </c:pt>
                <c:pt idx="2">
                  <c:v>66.58</c:v>
                </c:pt>
                <c:pt idx="3">
                  <c:v>65.17</c:v>
                </c:pt>
                <c:pt idx="4">
                  <c:v>83.88</c:v>
                </c:pt>
                <c:pt idx="5">
                  <c:v>53.16</c:v>
                </c:pt>
                <c:pt idx="6">
                  <c:v>81.84</c:v>
                </c:pt>
                <c:pt idx="7">
                  <c:v>41.14</c:v>
                </c:pt>
                <c:pt idx="8">
                  <c:v>67.73</c:v>
                </c:pt>
                <c:pt idx="9">
                  <c:v>45.26</c:v>
                </c:pt>
                <c:pt idx="10">
                  <c:v>58.48</c:v>
                </c:pt>
                <c:pt idx="11">
                  <c:v>78.239999999999995</c:v>
                </c:pt>
                <c:pt idx="12">
                  <c:v>72.37</c:v>
                </c:pt>
                <c:pt idx="13">
                  <c:v>50.83</c:v>
                </c:pt>
                <c:pt idx="14">
                  <c:v>50.13</c:v>
                </c:pt>
                <c:pt idx="15">
                  <c:v>24.63</c:v>
                </c:pt>
              </c:numCache>
            </c:numRef>
          </c:val>
          <c:extLst>
            <c:ext xmlns:c16="http://schemas.microsoft.com/office/drawing/2014/chart" uri="{C3380CC4-5D6E-409C-BE32-E72D297353CC}">
              <c16:uniqueId val="{00000000-6D63-495D-89DB-D1624703E959}"/>
            </c:ext>
          </c:extLst>
        </c:ser>
        <c:ser>
          <c:idx val="1"/>
          <c:order val="1"/>
          <c:tx>
            <c:strRef>
              <c:f>'[Ф2.2_Достижение планируемых результатов8.xlsx]ХИМ'!$F$1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результатов8.xlsx]ХИМ'!$A$3:$A$18</c:f>
              <c:strCache>
                <c:ptCount val="16"/>
                <c:pt idx="0">
                  <c:v>1. </c:v>
                </c:pt>
                <c:pt idx="1">
                  <c:v>2. </c:v>
                </c:pt>
                <c:pt idx="2">
                  <c:v>3. </c:v>
                </c:pt>
                <c:pt idx="3">
                  <c:v>4. </c:v>
                </c:pt>
                <c:pt idx="4">
                  <c:v>5. </c:v>
                </c:pt>
                <c:pt idx="5">
                  <c:v>6. </c:v>
                </c:pt>
                <c:pt idx="6">
                  <c:v>7. </c:v>
                </c:pt>
                <c:pt idx="7">
                  <c:v>8. </c:v>
                </c:pt>
                <c:pt idx="8">
                  <c:v>9. </c:v>
                </c:pt>
                <c:pt idx="9">
                  <c:v>10. </c:v>
                </c:pt>
                <c:pt idx="10">
                  <c:v>11. </c:v>
                </c:pt>
                <c:pt idx="11">
                  <c:v>12. </c:v>
                </c:pt>
                <c:pt idx="12">
                  <c:v>13. </c:v>
                </c:pt>
                <c:pt idx="13">
                  <c:v>14. </c:v>
                </c:pt>
                <c:pt idx="14">
                  <c:v>15. </c:v>
                </c:pt>
                <c:pt idx="15">
                  <c:v>16. </c:v>
                </c:pt>
              </c:strCache>
            </c:strRef>
          </c:cat>
          <c:val>
            <c:numRef>
              <c:f>'[Ф2.2_Достижение планируемых результатов8.xlsx]ХИМ'!$F$3:$F$18</c:f>
              <c:numCache>
                <c:formatCode>General</c:formatCode>
                <c:ptCount val="16"/>
                <c:pt idx="0">
                  <c:v>78.2</c:v>
                </c:pt>
                <c:pt idx="1">
                  <c:v>77.45</c:v>
                </c:pt>
                <c:pt idx="2">
                  <c:v>63.01</c:v>
                </c:pt>
                <c:pt idx="3">
                  <c:v>64.06</c:v>
                </c:pt>
                <c:pt idx="4">
                  <c:v>81.7</c:v>
                </c:pt>
                <c:pt idx="5">
                  <c:v>51.91</c:v>
                </c:pt>
                <c:pt idx="6">
                  <c:v>81.28</c:v>
                </c:pt>
                <c:pt idx="7">
                  <c:v>40.43</c:v>
                </c:pt>
                <c:pt idx="8">
                  <c:v>64.62</c:v>
                </c:pt>
                <c:pt idx="9">
                  <c:v>43.84</c:v>
                </c:pt>
                <c:pt idx="10">
                  <c:v>57.12</c:v>
                </c:pt>
                <c:pt idx="11">
                  <c:v>78.290000000000006</c:v>
                </c:pt>
                <c:pt idx="12">
                  <c:v>71.95</c:v>
                </c:pt>
                <c:pt idx="13">
                  <c:v>46.11</c:v>
                </c:pt>
                <c:pt idx="14">
                  <c:v>45.63</c:v>
                </c:pt>
                <c:pt idx="15">
                  <c:v>19.53</c:v>
                </c:pt>
              </c:numCache>
            </c:numRef>
          </c:val>
          <c:extLst>
            <c:ext xmlns:c16="http://schemas.microsoft.com/office/drawing/2014/chart" uri="{C3380CC4-5D6E-409C-BE32-E72D297353CC}">
              <c16:uniqueId val="{00000001-6D63-495D-89DB-D1624703E959}"/>
            </c:ext>
          </c:extLst>
        </c:ser>
        <c:dLbls>
          <c:dLblPos val="ctr"/>
          <c:showLegendKey val="0"/>
          <c:showVal val="1"/>
          <c:showCatName val="0"/>
          <c:showSerName val="0"/>
          <c:showPercent val="0"/>
          <c:showBubbleSize val="0"/>
        </c:dLbls>
        <c:gapWidth val="100"/>
        <c:overlap val="-24"/>
        <c:axId val="405774744"/>
        <c:axId val="405775528"/>
      </c:barChart>
      <c:catAx>
        <c:axId val="405774744"/>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5775528"/>
        <c:crosses val="autoZero"/>
        <c:auto val="1"/>
        <c:lblAlgn val="ctr"/>
        <c:lblOffset val="100"/>
        <c:noMultiLvlLbl val="0"/>
      </c:catAx>
      <c:valAx>
        <c:axId val="405775528"/>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40577474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журналу8.xlsx]ХИМ'!$D$1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журналу8.xlsx]ХИМ'!$D$2:$D$35</c:f>
              <c:numCache>
                <c:formatCode>General</c:formatCode>
                <c:ptCount val="34"/>
                <c:pt idx="0">
                  <c:v>12.81</c:v>
                </c:pt>
                <c:pt idx="1">
                  <c:v>0</c:v>
                </c:pt>
                <c:pt idx="2">
                  <c:v>14.4</c:v>
                </c:pt>
                <c:pt idx="3">
                  <c:v>17.579999999999998</c:v>
                </c:pt>
                <c:pt idx="4">
                  <c:v>3.51</c:v>
                </c:pt>
                <c:pt idx="5">
                  <c:v>2.08</c:v>
                </c:pt>
                <c:pt idx="6">
                  <c:v>14.29</c:v>
                </c:pt>
                <c:pt idx="7">
                  <c:v>26.67</c:v>
                </c:pt>
                <c:pt idx="8">
                  <c:v>38.1</c:v>
                </c:pt>
                <c:pt idx="9">
                  <c:v>4.84</c:v>
                </c:pt>
                <c:pt idx="10">
                  <c:v>0</c:v>
                </c:pt>
                <c:pt idx="11">
                  <c:v>0</c:v>
                </c:pt>
                <c:pt idx="12">
                  <c:v>16.28</c:v>
                </c:pt>
                <c:pt idx="13">
                  <c:v>8.33</c:v>
                </c:pt>
                <c:pt idx="14">
                  <c:v>20</c:v>
                </c:pt>
                <c:pt idx="15">
                  <c:v>2.44</c:v>
                </c:pt>
                <c:pt idx="16">
                  <c:v>9.8800000000000008</c:v>
                </c:pt>
                <c:pt idx="17">
                  <c:v>6.82</c:v>
                </c:pt>
                <c:pt idx="18">
                  <c:v>6.67</c:v>
                </c:pt>
                <c:pt idx="19">
                  <c:v>12.36</c:v>
                </c:pt>
                <c:pt idx="20">
                  <c:v>6.88</c:v>
                </c:pt>
                <c:pt idx="21">
                  <c:v>15.63</c:v>
                </c:pt>
                <c:pt idx="22">
                  <c:v>14.29</c:v>
                </c:pt>
                <c:pt idx="23">
                  <c:v>6.67</c:v>
                </c:pt>
                <c:pt idx="24">
                  <c:v>0</c:v>
                </c:pt>
                <c:pt idx="25">
                  <c:v>7.25</c:v>
                </c:pt>
                <c:pt idx="26">
                  <c:v>9.52</c:v>
                </c:pt>
                <c:pt idx="27">
                  <c:v>7.69</c:v>
                </c:pt>
                <c:pt idx="28">
                  <c:v>12.87</c:v>
                </c:pt>
                <c:pt idx="29">
                  <c:v>21.05</c:v>
                </c:pt>
                <c:pt idx="30">
                  <c:v>16.11</c:v>
                </c:pt>
                <c:pt idx="31">
                  <c:v>15.53</c:v>
                </c:pt>
                <c:pt idx="32">
                  <c:v>12.36</c:v>
                </c:pt>
                <c:pt idx="33">
                  <c:v>31.91</c:v>
                </c:pt>
              </c:numCache>
            </c:numRef>
          </c:val>
          <c:extLst>
            <c:ext xmlns:c16="http://schemas.microsoft.com/office/drawing/2014/chart" uri="{C3380CC4-5D6E-409C-BE32-E72D297353CC}">
              <c16:uniqueId val="{00000000-D281-40AB-8E6F-89E417476475}"/>
            </c:ext>
          </c:extLst>
        </c:ser>
        <c:ser>
          <c:idx val="1"/>
          <c:order val="1"/>
          <c:tx>
            <c:strRef>
              <c:f>'[Ф9_Сравнение отметок с отметками по журналу8.xlsx]ХИМ'!$F$1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журналу8.xlsx]ХИМ'!$F$2:$F$35</c:f>
              <c:numCache>
                <c:formatCode>General</c:formatCode>
                <c:ptCount val="34"/>
                <c:pt idx="0">
                  <c:v>68.760000000000005</c:v>
                </c:pt>
                <c:pt idx="1">
                  <c:v>83.33</c:v>
                </c:pt>
                <c:pt idx="2">
                  <c:v>62.25</c:v>
                </c:pt>
                <c:pt idx="3">
                  <c:v>75.27</c:v>
                </c:pt>
                <c:pt idx="4">
                  <c:v>87.72</c:v>
                </c:pt>
                <c:pt idx="5">
                  <c:v>89.58</c:v>
                </c:pt>
                <c:pt idx="6">
                  <c:v>77.14</c:v>
                </c:pt>
                <c:pt idx="7">
                  <c:v>60</c:v>
                </c:pt>
                <c:pt idx="8">
                  <c:v>47.62</c:v>
                </c:pt>
                <c:pt idx="9">
                  <c:v>77.42</c:v>
                </c:pt>
                <c:pt idx="10">
                  <c:v>87.5</c:v>
                </c:pt>
                <c:pt idx="11">
                  <c:v>76.92</c:v>
                </c:pt>
                <c:pt idx="12">
                  <c:v>45.35</c:v>
                </c:pt>
                <c:pt idx="13">
                  <c:v>79.17</c:v>
                </c:pt>
                <c:pt idx="14">
                  <c:v>44</c:v>
                </c:pt>
                <c:pt idx="15">
                  <c:v>80.489999999999995</c:v>
                </c:pt>
                <c:pt idx="16">
                  <c:v>76.540000000000006</c:v>
                </c:pt>
                <c:pt idx="17">
                  <c:v>72.73</c:v>
                </c:pt>
                <c:pt idx="18">
                  <c:v>75.239999999999995</c:v>
                </c:pt>
                <c:pt idx="19">
                  <c:v>75.28</c:v>
                </c:pt>
                <c:pt idx="20">
                  <c:v>75.31</c:v>
                </c:pt>
                <c:pt idx="21">
                  <c:v>78.13</c:v>
                </c:pt>
                <c:pt idx="22">
                  <c:v>80</c:v>
                </c:pt>
                <c:pt idx="23">
                  <c:v>86.67</c:v>
                </c:pt>
                <c:pt idx="24">
                  <c:v>100</c:v>
                </c:pt>
                <c:pt idx="25">
                  <c:v>73.91</c:v>
                </c:pt>
                <c:pt idx="26">
                  <c:v>90.48</c:v>
                </c:pt>
                <c:pt idx="27">
                  <c:v>75.819999999999993</c:v>
                </c:pt>
                <c:pt idx="28">
                  <c:v>64.36</c:v>
                </c:pt>
                <c:pt idx="29">
                  <c:v>73.680000000000007</c:v>
                </c:pt>
                <c:pt idx="30">
                  <c:v>74.88</c:v>
                </c:pt>
                <c:pt idx="31">
                  <c:v>56.31</c:v>
                </c:pt>
                <c:pt idx="32">
                  <c:v>59.55</c:v>
                </c:pt>
                <c:pt idx="33">
                  <c:v>53.19</c:v>
                </c:pt>
              </c:numCache>
            </c:numRef>
          </c:val>
          <c:extLst>
            <c:ext xmlns:c16="http://schemas.microsoft.com/office/drawing/2014/chart" uri="{C3380CC4-5D6E-409C-BE32-E72D297353CC}">
              <c16:uniqueId val="{00000001-D281-40AB-8E6F-89E417476475}"/>
            </c:ext>
          </c:extLst>
        </c:ser>
        <c:ser>
          <c:idx val="2"/>
          <c:order val="2"/>
          <c:tx>
            <c:strRef>
              <c:f>'[Ф9_Сравнение отметок с отметками по журналу8.xlsx]ХИМ'!$H$1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281-40AB-8E6F-89E417476475}"/>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D281-40AB-8E6F-89E41747647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журналу8.xlsx]ХИМ'!$A$2:$A$35</c:f>
              <c:strCache>
                <c:ptCount val="34"/>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'[Ф9_Сравнение отметок с отметками по журналу8.xlsx]ХИМ'!$H$2:$H$35</c:f>
              <c:numCache>
                <c:formatCode>General</c:formatCode>
                <c:ptCount val="34"/>
                <c:pt idx="0">
                  <c:v>18.420000000000002</c:v>
                </c:pt>
                <c:pt idx="1">
                  <c:v>16.670000000000002</c:v>
                </c:pt>
                <c:pt idx="2">
                  <c:v>23.35</c:v>
                </c:pt>
                <c:pt idx="3">
                  <c:v>7.14</c:v>
                </c:pt>
                <c:pt idx="4">
                  <c:v>8.77</c:v>
                </c:pt>
                <c:pt idx="5">
                  <c:v>8.33</c:v>
                </c:pt>
                <c:pt idx="6">
                  <c:v>8.57</c:v>
                </c:pt>
                <c:pt idx="7">
                  <c:v>13.33</c:v>
                </c:pt>
                <c:pt idx="8">
                  <c:v>14.29</c:v>
                </c:pt>
                <c:pt idx="9">
                  <c:v>17.739999999999998</c:v>
                </c:pt>
                <c:pt idx="10">
                  <c:v>12.5</c:v>
                </c:pt>
                <c:pt idx="11">
                  <c:v>23.08</c:v>
                </c:pt>
                <c:pt idx="12">
                  <c:v>38.369999999999997</c:v>
                </c:pt>
                <c:pt idx="13">
                  <c:v>12.5</c:v>
                </c:pt>
                <c:pt idx="14">
                  <c:v>36</c:v>
                </c:pt>
                <c:pt idx="15">
                  <c:v>17.07</c:v>
                </c:pt>
                <c:pt idx="16">
                  <c:v>13.58</c:v>
                </c:pt>
                <c:pt idx="17">
                  <c:v>20.45</c:v>
                </c:pt>
                <c:pt idx="18">
                  <c:v>18.100000000000001</c:v>
                </c:pt>
                <c:pt idx="19">
                  <c:v>12.36</c:v>
                </c:pt>
                <c:pt idx="20">
                  <c:v>17.809999999999999</c:v>
                </c:pt>
                <c:pt idx="21">
                  <c:v>6.25</c:v>
                </c:pt>
                <c:pt idx="22">
                  <c:v>5.71</c:v>
                </c:pt>
                <c:pt idx="23">
                  <c:v>6.67</c:v>
                </c:pt>
                <c:pt idx="24">
                  <c:v>0</c:v>
                </c:pt>
                <c:pt idx="25">
                  <c:v>18.84</c:v>
                </c:pt>
                <c:pt idx="26">
                  <c:v>0</c:v>
                </c:pt>
                <c:pt idx="27">
                  <c:v>16.48</c:v>
                </c:pt>
                <c:pt idx="28">
                  <c:v>22.77</c:v>
                </c:pt>
                <c:pt idx="29">
                  <c:v>5.26</c:v>
                </c:pt>
                <c:pt idx="30">
                  <c:v>9</c:v>
                </c:pt>
                <c:pt idx="31">
                  <c:v>28.16</c:v>
                </c:pt>
                <c:pt idx="32">
                  <c:v>28.09</c:v>
                </c:pt>
                <c:pt idx="33">
                  <c:v>14.89</c:v>
                </c:pt>
              </c:numCache>
            </c:numRef>
          </c:val>
          <c:extLst>
            <c:ext xmlns:c16="http://schemas.microsoft.com/office/drawing/2014/chart" uri="{C3380CC4-5D6E-409C-BE32-E72D297353CC}">
              <c16:uniqueId val="{00000004-D281-40AB-8E6F-89E417476475}"/>
            </c:ext>
          </c:extLst>
        </c:ser>
        <c:dLbls>
          <c:dLblPos val="ctr"/>
          <c:showLegendKey val="0"/>
          <c:showVal val="1"/>
          <c:showCatName val="0"/>
          <c:showSerName val="0"/>
          <c:showPercent val="0"/>
          <c:showBubbleSize val="0"/>
        </c:dLbls>
        <c:gapWidth val="50"/>
        <c:overlap val="100"/>
        <c:axId val="503918968"/>
        <c:axId val="503917400"/>
      </c:barChart>
      <c:catAx>
        <c:axId val="50391896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503917400"/>
        <c:crosses val="autoZero"/>
        <c:auto val="1"/>
        <c:lblAlgn val="ctr"/>
        <c:lblOffset val="100"/>
        <c:noMultiLvlLbl val="0"/>
      </c:catAx>
      <c:valAx>
        <c:axId val="50391740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5039189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'[Ф9_Сравнение отметок с отметками по журналу8.xlsx]ХИМ'!$D$1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журналу8.xlsx]ХИМ'!$A$2:$A$32</c:f>
              <c:strCache>
                <c:ptCount val="31"/>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Ольгинский муниципальный округ</c:v>
                </c:pt>
                <c:pt idx="8">
                  <c:v>Октябрьский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'[Ф9_Сравнение отметок с отметками по журналу8.xlsx]ХИМ'!$D$2:$D$32</c:f>
              <c:numCache>
                <c:formatCode>General</c:formatCode>
                <c:ptCount val="31"/>
                <c:pt idx="0">
                  <c:v>13.99</c:v>
                </c:pt>
                <c:pt idx="1">
                  <c:v>0</c:v>
                </c:pt>
                <c:pt idx="2">
                  <c:v>14.53</c:v>
                </c:pt>
                <c:pt idx="3">
                  <c:v>4.0999999999999996</c:v>
                </c:pt>
                <c:pt idx="4">
                  <c:v>0</c:v>
                </c:pt>
                <c:pt idx="5">
                  <c:v>0</c:v>
                </c:pt>
                <c:pt idx="6">
                  <c:v>18.52</c:v>
                </c:pt>
                <c:pt idx="7">
                  <c:v>60</c:v>
                </c:pt>
                <c:pt idx="8">
                  <c:v>8.33</c:v>
                </c:pt>
                <c:pt idx="9">
                  <c:v>0</c:v>
                </c:pt>
                <c:pt idx="10">
                  <c:v>0</c:v>
                </c:pt>
                <c:pt idx="11">
                  <c:v>6.25</c:v>
                </c:pt>
                <c:pt idx="12">
                  <c:v>22.73</c:v>
                </c:pt>
                <c:pt idx="13">
                  <c:v>3.85</c:v>
                </c:pt>
                <c:pt idx="14">
                  <c:v>5.26</c:v>
                </c:pt>
                <c:pt idx="15">
                  <c:v>14.29</c:v>
                </c:pt>
                <c:pt idx="16">
                  <c:v>8.33</c:v>
                </c:pt>
                <c:pt idx="17">
                  <c:v>19.510000000000002</c:v>
                </c:pt>
                <c:pt idx="18">
                  <c:v>6.82</c:v>
                </c:pt>
                <c:pt idx="19">
                  <c:v>0</c:v>
                </c:pt>
                <c:pt idx="20">
                  <c:v>30.77</c:v>
                </c:pt>
                <c:pt idx="21">
                  <c:v>0</c:v>
                </c:pt>
                <c:pt idx="22">
                  <c:v>12.5</c:v>
                </c:pt>
                <c:pt idx="23">
                  <c:v>25</c:v>
                </c:pt>
                <c:pt idx="24">
                  <c:v>16.22</c:v>
                </c:pt>
                <c:pt idx="25">
                  <c:v>13.33</c:v>
                </c:pt>
                <c:pt idx="26">
                  <c:v>17.86</c:v>
                </c:pt>
                <c:pt idx="27">
                  <c:v>9.0299999999999994</c:v>
                </c:pt>
                <c:pt idx="28">
                  <c:v>15.63</c:v>
                </c:pt>
                <c:pt idx="29">
                  <c:v>52.63</c:v>
                </c:pt>
                <c:pt idx="30">
                  <c:v>28.48</c:v>
                </c:pt>
              </c:numCache>
            </c:numRef>
          </c:val>
          <c:extLst>
            <c:ext xmlns:c16="http://schemas.microsoft.com/office/drawing/2014/chart" uri="{C3380CC4-5D6E-409C-BE32-E72D297353CC}">
              <c16:uniqueId val="{00000000-0F00-4BF4-835F-0CAC3C353A80}"/>
            </c:ext>
          </c:extLst>
        </c:ser>
        <c:ser>
          <c:idx val="1"/>
          <c:order val="1"/>
          <c:tx>
            <c:strRef>
              <c:f>'[Ф9_Сравнение отметок с отметками по журналу8.xlsx]ХИМ'!$F$1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журналу8.xlsx]ХИМ'!$A$2:$A$32</c:f>
              <c:strCache>
                <c:ptCount val="31"/>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Ольгинский муниципальный округ</c:v>
                </c:pt>
                <c:pt idx="8">
                  <c:v>Октябрьский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'[Ф9_Сравнение отметок с отметками по журналу8.xlsx]ХИМ'!$F$2:$F$32</c:f>
              <c:numCache>
                <c:formatCode>General</c:formatCode>
                <c:ptCount val="31"/>
                <c:pt idx="0">
                  <c:v>70.56</c:v>
                </c:pt>
                <c:pt idx="1">
                  <c:v>50</c:v>
                </c:pt>
                <c:pt idx="2">
                  <c:v>70.28</c:v>
                </c:pt>
                <c:pt idx="3">
                  <c:v>86.89</c:v>
                </c:pt>
                <c:pt idx="4">
                  <c:v>85</c:v>
                </c:pt>
                <c:pt idx="5">
                  <c:v>85.71</c:v>
                </c:pt>
                <c:pt idx="6">
                  <c:v>59.26</c:v>
                </c:pt>
                <c:pt idx="7">
                  <c:v>40</c:v>
                </c:pt>
                <c:pt idx="8">
                  <c:v>79.17</c:v>
                </c:pt>
                <c:pt idx="9">
                  <c:v>100</c:v>
                </c:pt>
                <c:pt idx="10">
                  <c:v>82.35</c:v>
                </c:pt>
                <c:pt idx="11">
                  <c:v>93.75</c:v>
                </c:pt>
                <c:pt idx="12">
                  <c:v>63.64</c:v>
                </c:pt>
                <c:pt idx="13">
                  <c:v>88.46</c:v>
                </c:pt>
                <c:pt idx="14">
                  <c:v>84.21</c:v>
                </c:pt>
                <c:pt idx="15">
                  <c:v>76.19</c:v>
                </c:pt>
                <c:pt idx="16">
                  <c:v>79.17</c:v>
                </c:pt>
                <c:pt idx="17">
                  <c:v>70.73</c:v>
                </c:pt>
                <c:pt idx="18">
                  <c:v>83.18</c:v>
                </c:pt>
                <c:pt idx="19">
                  <c:v>0</c:v>
                </c:pt>
                <c:pt idx="20">
                  <c:v>63.46</c:v>
                </c:pt>
                <c:pt idx="21">
                  <c:v>100</c:v>
                </c:pt>
                <c:pt idx="22">
                  <c:v>75</c:v>
                </c:pt>
                <c:pt idx="23">
                  <c:v>75</c:v>
                </c:pt>
                <c:pt idx="24">
                  <c:v>75.680000000000007</c:v>
                </c:pt>
                <c:pt idx="25">
                  <c:v>63.33</c:v>
                </c:pt>
                <c:pt idx="26">
                  <c:v>78.569999999999993</c:v>
                </c:pt>
                <c:pt idx="27">
                  <c:v>70.319999999999993</c:v>
                </c:pt>
                <c:pt idx="28">
                  <c:v>57.81</c:v>
                </c:pt>
                <c:pt idx="29">
                  <c:v>31.58</c:v>
                </c:pt>
                <c:pt idx="30">
                  <c:v>39.74</c:v>
                </c:pt>
              </c:numCache>
            </c:numRef>
          </c:val>
          <c:extLst>
            <c:ext xmlns:c16="http://schemas.microsoft.com/office/drawing/2014/chart" uri="{C3380CC4-5D6E-409C-BE32-E72D297353CC}">
              <c16:uniqueId val="{00000001-0F00-4BF4-835F-0CAC3C353A80}"/>
            </c:ext>
          </c:extLst>
        </c:ser>
        <c:ser>
          <c:idx val="2"/>
          <c:order val="2"/>
          <c:tx>
            <c:strRef>
              <c:f>'[Ф9_Сравнение отметок с отметками по журналу8.xlsx]ХИМ'!$H$1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F00-4BF4-835F-0CAC3C353A80}"/>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F00-4BF4-835F-0CAC3C353A8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'[Ф9_Сравнение отметок с отметками по журналу8.xlsx]ХИМ'!$A$2:$A$32</c:f>
              <c:strCache>
                <c:ptCount val="31"/>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Ольгинский муниципальный округ</c:v>
                </c:pt>
                <c:pt idx="8">
                  <c:v>Октябрьский муниципальный округ</c:v>
                </c:pt>
                <c:pt idx="9">
                  <c:v>Ханкайский муниципальный округ</c:v>
                </c:pt>
                <c:pt idx="10">
                  <c:v>Городской округ Большой Камень</c:v>
                </c:pt>
                <c:pt idx="11">
                  <c:v>Дальнереченский муниципальный округ</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Хорольский муниципальный округ</c:v>
                </c:pt>
                <c:pt idx="21">
                  <c:v>Тернейский муниципальный округ</c:v>
                </c:pt>
                <c:pt idx="22">
                  <c:v>Арсеньевский городской округ</c:v>
                </c:pt>
                <c:pt idx="23">
                  <c:v>Пограничный муниципальный округ</c:v>
                </c:pt>
                <c:pt idx="24">
                  <c:v>Надеждинский муниципальный район</c:v>
                </c:pt>
                <c:pt idx="25">
                  <c:v>Хасанский муниципальный округ</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'[Ф9_Сравнение отметок с отметками по журналу8.xlsx]ХИМ'!$H$2:$H$32</c:f>
              <c:numCache>
                <c:formatCode>General</c:formatCode>
                <c:ptCount val="31"/>
                <c:pt idx="0">
                  <c:v>15.46</c:v>
                </c:pt>
                <c:pt idx="1">
                  <c:v>50</c:v>
                </c:pt>
                <c:pt idx="2">
                  <c:v>15.18</c:v>
                </c:pt>
                <c:pt idx="3">
                  <c:v>9.02</c:v>
                </c:pt>
                <c:pt idx="4">
                  <c:v>15</c:v>
                </c:pt>
                <c:pt idx="5">
                  <c:v>14.29</c:v>
                </c:pt>
                <c:pt idx="6">
                  <c:v>22.22</c:v>
                </c:pt>
                <c:pt idx="7">
                  <c:v>0</c:v>
                </c:pt>
                <c:pt idx="8">
                  <c:v>12.5</c:v>
                </c:pt>
                <c:pt idx="9">
                  <c:v>0</c:v>
                </c:pt>
                <c:pt idx="10">
                  <c:v>17.649999999999999</c:v>
                </c:pt>
                <c:pt idx="11">
                  <c:v>0</c:v>
                </c:pt>
                <c:pt idx="12">
                  <c:v>13.64</c:v>
                </c:pt>
                <c:pt idx="13">
                  <c:v>7.69</c:v>
                </c:pt>
                <c:pt idx="14">
                  <c:v>10.53</c:v>
                </c:pt>
                <c:pt idx="15">
                  <c:v>9.52</c:v>
                </c:pt>
                <c:pt idx="16">
                  <c:v>12.5</c:v>
                </c:pt>
                <c:pt idx="17">
                  <c:v>9.76</c:v>
                </c:pt>
                <c:pt idx="18">
                  <c:v>10</c:v>
                </c:pt>
                <c:pt idx="19">
                  <c:v>0</c:v>
                </c:pt>
                <c:pt idx="20">
                  <c:v>5.77</c:v>
                </c:pt>
                <c:pt idx="21">
                  <c:v>0</c:v>
                </c:pt>
                <c:pt idx="22">
                  <c:v>12.5</c:v>
                </c:pt>
                <c:pt idx="23">
                  <c:v>0</c:v>
                </c:pt>
                <c:pt idx="24">
                  <c:v>8.11</c:v>
                </c:pt>
                <c:pt idx="25">
                  <c:v>23.33</c:v>
                </c:pt>
                <c:pt idx="26">
                  <c:v>3.57</c:v>
                </c:pt>
                <c:pt idx="27">
                  <c:v>20.65</c:v>
                </c:pt>
                <c:pt idx="28">
                  <c:v>26.56</c:v>
                </c:pt>
                <c:pt idx="29">
                  <c:v>15.79</c:v>
                </c:pt>
                <c:pt idx="30">
                  <c:v>31.79</c:v>
                </c:pt>
              </c:numCache>
            </c:numRef>
          </c:val>
          <c:extLst>
            <c:ext xmlns:c16="http://schemas.microsoft.com/office/drawing/2014/chart" uri="{C3380CC4-5D6E-409C-BE32-E72D297353CC}">
              <c16:uniqueId val="{00000004-0F00-4BF4-835F-0CAC3C353A80}"/>
            </c:ext>
          </c:extLst>
        </c:ser>
        <c:dLbls>
          <c:dLblPos val="ctr"/>
          <c:showLegendKey val="0"/>
          <c:showVal val="1"/>
          <c:showCatName val="0"/>
          <c:showSerName val="0"/>
          <c:showPercent val="0"/>
          <c:showBubbleSize val="0"/>
        </c:dLbls>
        <c:gapWidth val="50"/>
        <c:overlap val="100"/>
        <c:axId val="442074968"/>
        <c:axId val="442080848"/>
      </c:barChart>
      <c:catAx>
        <c:axId val="44207496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442080848"/>
        <c:crosses val="autoZero"/>
        <c:auto val="1"/>
        <c:lblAlgn val="ctr"/>
        <c:lblOffset val="100"/>
        <c:noMultiLvlLbl val="0"/>
      </c:catAx>
      <c:valAx>
        <c:axId val="44208084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4420749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AF74271-1331-4452-881E-898437D3224A}" type="datetimeFigureOut">
              <a:rPr lang="ru-RU" smtClean="0"/>
              <a:t>07.07.2026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71C531-2026-422A-AC09-D689914D3051}" type="datetimeFigureOut">
              <a:rPr lang="ru-RU" smtClean="0"/>
              <a:t>07.07.2026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AB3C417-27E4-4FB8-9B77-C7EDFB723A41}" type="slidenum">
              <a:rPr lang="ru-RU" smtClean="0"/>
              <a:t>‹#›</a:t>
            </a:fld>
            <a:endParaRPr lang="ru-RU"/>
          </a:p>
        </p:txBody>
      </p:sp>
    </p:spTree>
    <p:extLst>
      <p:ext uri="{BB962C8B-B14F-4D97-AF65-F5344CB8AC3E}">
        <p14:creationId xmlns:p14="http://schemas.microsoft.com/office/powerpoint/2010/main" val="191183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hf sldNum="0" hdr="0" dt="0"/>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a:xfrm>
            <a:off x="731108" y="4317863"/>
            <a:ext cx="10515600" cy="972343"/>
          </a:xfrm>
        </p:spPr>
        <p:txBody>
          <a:bodyPr>
            <a:noAutofit/>
          </a:bodyPr>
          <a:lstStyle/>
          <a:p>
            <a:r>
              <a:rPr lang="ru-RU" sz="2800" b="1" dirty="0"/>
              <a:t>Результаты Всероссийских проверочных работ  </a:t>
            </a:r>
            <a:br>
              <a:rPr lang="ru-RU" sz="2800" b="1" dirty="0"/>
            </a:br>
            <a:r>
              <a:rPr lang="ru-RU" sz="2800" b="1" dirty="0"/>
              <a:t>в  Приморском крае в 2026 году</a:t>
            </a:r>
            <a:br>
              <a:rPr lang="ru-RU" sz="2800" b="1" dirty="0"/>
            </a:br>
            <a:br>
              <a:rPr lang="ru-RU" sz="2800" b="1" dirty="0"/>
            </a:br>
            <a:r>
              <a:rPr lang="ru-RU" sz="2800" b="1" dirty="0"/>
              <a:t>ХИМИЯ</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8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1684332864"/>
              </p:ext>
            </p:extLst>
          </p:nvPr>
        </p:nvGraphicFramePr>
        <p:xfrm>
          <a:off x="1142134" y="727364"/>
          <a:ext cx="9658350" cy="61306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3028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10 класс</a:t>
            </a:r>
          </a:p>
        </p:txBody>
      </p:sp>
      <p:graphicFrame>
        <p:nvGraphicFramePr>
          <p:cNvPr id="8" name="Диаграмма 7"/>
          <p:cNvGraphicFramePr>
            <a:graphicFrameLocks/>
          </p:cNvGraphicFramePr>
          <p:nvPr>
            <p:extLst>
              <p:ext uri="{D42A27DB-BD31-4B8C-83A1-F6EECF244321}">
                <p14:modId xmlns:p14="http://schemas.microsoft.com/office/powerpoint/2010/main" val="4262292184"/>
              </p:ext>
            </p:extLst>
          </p:nvPr>
        </p:nvGraphicFramePr>
        <p:xfrm>
          <a:off x="1246043" y="800100"/>
          <a:ext cx="9658350" cy="60579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5633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8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2406163472"/>
              </p:ext>
            </p:extLst>
          </p:nvPr>
        </p:nvGraphicFramePr>
        <p:xfrm>
          <a:off x="0"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29378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10 класс</a:t>
            </a:r>
          </a:p>
        </p:txBody>
      </p:sp>
      <p:graphicFrame>
        <p:nvGraphicFramePr>
          <p:cNvPr id="8" name="Диаграмма 7"/>
          <p:cNvGraphicFramePr>
            <a:graphicFrameLocks/>
          </p:cNvGraphicFramePr>
          <p:nvPr>
            <p:extLst>
              <p:ext uri="{D42A27DB-BD31-4B8C-83A1-F6EECF244321}">
                <p14:modId xmlns:p14="http://schemas.microsoft.com/office/powerpoint/2010/main" val="3323473305"/>
              </p:ext>
            </p:extLst>
          </p:nvPr>
        </p:nvGraphicFramePr>
        <p:xfrm>
          <a:off x="28575" y="1691641"/>
          <a:ext cx="12134849"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2152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8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1769971015"/>
              </p:ext>
            </p:extLst>
          </p:nvPr>
        </p:nvGraphicFramePr>
        <p:xfrm>
          <a:off x="1007051" y="768927"/>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6090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10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517334964"/>
              </p:ext>
            </p:extLst>
          </p:nvPr>
        </p:nvGraphicFramePr>
        <p:xfrm>
          <a:off x="1038225" y="762000"/>
          <a:ext cx="10344151" cy="60960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65552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fontScale="55000" lnSpcReduction="20000"/>
          </a:bodyPr>
          <a:lstStyle/>
          <a:p>
            <a:pPr algn="ctr"/>
            <a:r>
              <a:rPr lang="ru-RU" sz="7200" b="1" dirty="0"/>
              <a:t>Основные результаты </a:t>
            </a:r>
          </a:p>
          <a:p>
            <a:pPr algn="ctr"/>
            <a:r>
              <a:rPr lang="ru-RU" sz="7200" b="1" dirty="0"/>
              <a:t>по химии (8, 10 </a:t>
            </a:r>
            <a:r>
              <a:rPr lang="ru-RU" sz="7200" b="1" dirty="0" err="1"/>
              <a:t>кл</a:t>
            </a:r>
            <a:r>
              <a:rPr lang="ru-RU" sz="7200" b="1" dirty="0"/>
              <a:t>.):</a:t>
            </a:r>
          </a:p>
          <a:p>
            <a:pPr algn="ctr"/>
            <a:endParaRPr lang="ru-RU" sz="4400" b="1" dirty="0"/>
          </a:p>
          <a:p>
            <a:pPr marL="457200" indent="-457200" algn="ctr">
              <a:buFontTx/>
              <a:buChar char="-"/>
            </a:pPr>
            <a:r>
              <a:rPr lang="ru-RU" sz="6600" dirty="0"/>
              <a:t>выполнение заданий группами участников;</a:t>
            </a:r>
          </a:p>
          <a:p>
            <a:pPr marL="457200" indent="-457200" algn="ctr">
              <a:buFontTx/>
              <a:buChar char="-"/>
            </a:pPr>
            <a:r>
              <a:rPr lang="ru-RU" sz="6600" dirty="0"/>
              <a:t>распределение первичных баллов;</a:t>
            </a:r>
          </a:p>
          <a:p>
            <a:pPr marL="457200" indent="-457200" algn="ctr">
              <a:buFontTx/>
              <a:buChar char="-"/>
            </a:pPr>
            <a:r>
              <a:rPr lang="ru-RU" sz="6600" dirty="0"/>
              <a:t>статистика по отметкам;</a:t>
            </a:r>
          </a:p>
          <a:p>
            <a:pPr marL="457200" indent="-457200" algn="ctr">
              <a:buFontTx/>
              <a:buChar char="-"/>
            </a:pPr>
            <a:r>
              <a:rPr lang="ru-RU" sz="6600" dirty="0"/>
              <a:t>достижение планируемых результатов;</a:t>
            </a:r>
          </a:p>
          <a:p>
            <a:pPr marL="457200" indent="-457200" algn="ctr">
              <a:buFontTx/>
              <a:buChar char="-"/>
            </a:pPr>
            <a:r>
              <a:rPr lang="ru-RU" sz="6600" dirty="0"/>
              <a:t>сравнение отметок с отметками по журналу.</a:t>
            </a:r>
          </a:p>
          <a:p>
            <a:pPr marL="457200" indent="-457200" algn="just">
              <a:buFontTx/>
              <a:buChar char="-"/>
            </a:pPr>
            <a:endParaRPr lang="ru-RU" sz="6600" dirty="0"/>
          </a:p>
          <a:p>
            <a:pPr marL="457200" indent="-457200" algn="just">
              <a:buFontTx/>
              <a:buChar char="-"/>
            </a:pPr>
            <a:endParaRPr lang="ru-RU" sz="6600" dirty="0"/>
          </a:p>
        </p:txBody>
      </p:sp>
    </p:spTree>
    <p:extLst>
      <p:ext uri="{BB962C8B-B14F-4D97-AF65-F5344CB8AC3E}">
        <p14:creationId xmlns:p14="http://schemas.microsoft.com/office/powerpoint/2010/main" val="950922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9082" y="745837"/>
            <a:ext cx="9168245" cy="6112163"/>
          </a:xfrm>
          <a:prstGeom prst="rect">
            <a:avLst/>
          </a:prstGeom>
        </p:spPr>
      </p:pic>
    </p:spTree>
    <p:extLst>
      <p:ext uri="{BB962C8B-B14F-4D97-AF65-F5344CB8AC3E}">
        <p14:creationId xmlns:p14="http://schemas.microsoft.com/office/powerpoint/2010/main" val="41316745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химия – 8 класс (часть 1)</a:t>
            </a:r>
          </a:p>
        </p:txBody>
      </p:sp>
      <p:graphicFrame>
        <p:nvGraphicFramePr>
          <p:cNvPr id="3" name="Таблица 2">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326374081"/>
              </p:ext>
            </p:extLst>
          </p:nvPr>
        </p:nvGraphicFramePr>
        <p:xfrm>
          <a:off x="197708" y="1087138"/>
          <a:ext cx="11796583" cy="5307925"/>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п/п</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Блоки</a:t>
                      </a:r>
                      <a:r>
                        <a:rPr lang="ru-RU" sz="1500" b="1" spc="-35" dirty="0">
                          <a:effectLst/>
                          <a:latin typeface="Times New Roman" panose="02020603050405020304" pitchFamily="18" charset="0"/>
                          <a:cs typeface="Times New Roman" panose="02020603050405020304" pitchFamily="18" charset="0"/>
                        </a:rPr>
                        <a:t> </a:t>
                      </a:r>
                      <a:r>
                        <a:rPr lang="ru-RU" sz="1500" b="1" dirty="0" err="1">
                          <a:effectLst/>
                          <a:latin typeface="Times New Roman" panose="02020603050405020304" pitchFamily="18" charset="0"/>
                          <a:cs typeface="Times New Roman" panose="02020603050405020304" pitchFamily="18" charset="0"/>
                        </a:rPr>
                        <a:t>ПООП</a:t>
                      </a:r>
                      <a:r>
                        <a:rPr lang="ru-RU" sz="1500" b="1" dirty="0">
                          <a:effectLst/>
                          <a:latin typeface="Times New Roman" panose="02020603050405020304" pitchFamily="18" charset="0"/>
                          <a:cs typeface="Times New Roman" panose="02020603050405020304" pitchFamily="18" charset="0"/>
                        </a:rPr>
                        <a:t>:</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выпускник</a:t>
                      </a:r>
                      <a:r>
                        <a:rPr lang="ru-RU" sz="1500" b="1" spc="-4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научится</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получит </a:t>
                      </a:r>
                      <a:r>
                        <a:rPr lang="ru-RU" sz="1500" b="1" spc="-28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возможность</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научиться</a:t>
                      </a:r>
                      <a:r>
                        <a:rPr lang="ru-RU" sz="1500" b="1" spc="-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или</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проверяемые требования</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(умения)</a:t>
                      </a:r>
                      <a:r>
                        <a:rPr lang="ru-RU" sz="1500" b="1" spc="-2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a:t>
                      </a:r>
                      <a:r>
                        <a:rPr lang="ru-RU" sz="1500" b="1" spc="-3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соответствии</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a:t>
                      </a:r>
                      <a:r>
                        <a:rPr lang="ru-RU" sz="1500" b="1" spc="-25" dirty="0">
                          <a:effectLst/>
                          <a:latin typeface="Times New Roman" panose="02020603050405020304" pitchFamily="18" charset="0"/>
                          <a:cs typeface="Times New Roman" panose="02020603050405020304" pitchFamily="18" charset="0"/>
                        </a:rPr>
                        <a:t> </a:t>
                      </a:r>
                      <a:r>
                        <a:rPr lang="ru-RU" sz="1500" b="1" dirty="0" err="1">
                          <a:effectLst/>
                          <a:latin typeface="Times New Roman" panose="02020603050405020304" pitchFamily="18" charset="0"/>
                          <a:cs typeface="Times New Roman" panose="02020603050405020304" pitchFamily="18" charset="0"/>
                        </a:rPr>
                        <a:t>ФГОС</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293838">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понятий «смесь (однородная и неоднородная)», «простое вещество», «сложное вещество»</a:t>
                      </a:r>
                    </a:p>
                  </a:txBody>
                  <a:tcPr marL="9525" marR="9525" marT="9525" marB="0" anchor="b">
                    <a:noFill/>
                  </a:tcPr>
                </a:tc>
                <a:extLst>
                  <a:ext uri="{0D108BD9-81ED-4DB2-BD59-A6C34878D82A}">
                    <a16:rowId xmlns:a16="http://schemas.microsoft.com/office/drawing/2014/main" val="3392768954"/>
                  </a:ext>
                </a:extLst>
              </a:tr>
              <a:tr h="158509">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формул веществ</a:t>
                      </a:r>
                    </a:p>
                  </a:txBody>
                  <a:tcPr marL="9525" marR="9525" marT="9525" marB="0" anchor="b">
                    <a:noFill/>
                  </a:tcPr>
                </a:tc>
                <a:extLst>
                  <a:ext uri="{0D108BD9-81ED-4DB2-BD59-A6C34878D82A}">
                    <a16:rowId xmlns:a16="http://schemas.microsoft.com/office/drawing/2014/main" val="23775043"/>
                  </a:ext>
                </a:extLst>
              </a:tr>
              <a:tr h="163457">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2.1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понятия «химическая реакция»</a:t>
                      </a:r>
                    </a:p>
                  </a:txBody>
                  <a:tcPr marL="9525" marR="9525" marT="9525" marB="0" anchor="b">
                    <a:noFill/>
                  </a:tcPr>
                </a:tc>
                <a:extLst>
                  <a:ext uri="{0D108BD9-81ED-4DB2-BD59-A6C34878D82A}">
                    <a16:rowId xmlns:a16="http://schemas.microsoft.com/office/drawing/2014/main" val="512616128"/>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2.2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Иллюстрировать взаимосвязь основных химических понятий и применять эти понятия при описании веществ и их превращений</a:t>
                      </a:r>
                    </a:p>
                  </a:txBody>
                  <a:tcPr marL="9525" marR="9525" marT="9525" marB="0" anchor="b">
                    <a:noFill/>
                  </a:tcPr>
                </a:tc>
                <a:extLst>
                  <a:ext uri="{0D108BD9-81ED-4DB2-BD59-A6C34878D82A}">
                    <a16:rowId xmlns:a16="http://schemas.microsoft.com/office/drawing/2014/main" val="4081447860"/>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3.1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Вычислять относительную молекулярную и молярную массы веществ</a:t>
                      </a:r>
                    </a:p>
                  </a:txBody>
                  <a:tcPr marL="9525" marR="9525" marT="9525" marB="0" anchor="b">
                    <a:noFill/>
                  </a:tcPr>
                </a:tc>
                <a:extLst>
                  <a:ext uri="{0D108BD9-81ED-4DB2-BD59-A6C34878D82A}">
                    <a16:rowId xmlns:a16="http://schemas.microsoft.com/office/drawing/2014/main" val="233004096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3.2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атомно-молекулярного учения, закона Авогадро. Применять основные операции мыслительной деятельности – анализ и синтез, сравнение, выявление причинно-следственных связей – для изучения свойств веществ</a:t>
                      </a:r>
                    </a:p>
                  </a:txBody>
                  <a:tcPr marL="9525" marR="9525" marT="9525" marB="0" anchor="b">
                    <a:noFill/>
                  </a:tcPr>
                </a:tc>
                <a:extLst>
                  <a:ext uri="{0D108BD9-81ED-4DB2-BD59-A6C34878D82A}">
                    <a16:rowId xmlns:a16="http://schemas.microsoft.com/office/drawing/2014/main" val="2080176397"/>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понятия "химический элемент". Соотносить обозначения, которые имеются в таблице «Периодическая система химических элементов Д.И. Менделеева» с числовыми характеристиками строения атомов химических элементов (состав и заряд ядра)</a:t>
                      </a:r>
                    </a:p>
                  </a:txBody>
                  <a:tcPr marL="9525" marR="9525" marT="9525" marB="0" anchor="b">
                    <a:noFill/>
                  </a:tcPr>
                </a:tc>
                <a:extLst>
                  <a:ext uri="{0D108BD9-81ED-4DB2-BD59-A6C34878D82A}">
                    <a16:rowId xmlns:a16="http://schemas.microsoft.com/office/drawing/2014/main" val="404623158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Описывать и характеризовать табличную форму Периодической системы химических элементов: различать понятия «главная подгруппа (А группа)» и «побочная подгруппа (Б группа)», «малые периоды» и «большие периоды»</a:t>
                      </a:r>
                    </a:p>
                  </a:txBody>
                  <a:tcPr marL="9525" marR="9525" marT="9525" marB="0" anchor="b">
                    <a:noFill/>
                  </a:tcPr>
                </a:tc>
                <a:extLst>
                  <a:ext uri="{0D108BD9-81ED-4DB2-BD59-A6C34878D82A}">
                    <a16:rowId xmlns:a16="http://schemas.microsoft.com/office/drawing/2014/main" val="154827741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4.3</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Периодического закона Д.И. Менделеева, демонстрировать понимание периодической зависимости свойств химических элементов от их положения в Периодической системе</a:t>
                      </a:r>
                    </a:p>
                  </a:txBody>
                  <a:tcPr marL="9525" marR="9525" marT="9525" marB="0" anchor="b">
                    <a:noFill/>
                  </a:tcPr>
                </a:tc>
                <a:extLst>
                  <a:ext uri="{0D108BD9-81ED-4DB2-BD59-A6C34878D82A}">
                    <a16:rowId xmlns:a16="http://schemas.microsoft.com/office/drawing/2014/main" val="106244633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4.4</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формул веществ. Демонстрировать понимание периодической зависимости свойств химических элементов от их положения в Периодической системе. Определять степень окисления элементов в бинарных соединениях</a:t>
                      </a:r>
                    </a:p>
                  </a:txBody>
                  <a:tcPr marL="9525" marR="9525" marT="9525" marB="0" anchor="b">
                    <a:noFill/>
                  </a:tcPr>
                </a:tc>
                <a:extLst>
                  <a:ext uri="{0D108BD9-81ED-4DB2-BD59-A6C34878D82A}">
                    <a16:rowId xmlns:a16="http://schemas.microsoft.com/office/drawing/2014/main" val="2457031058"/>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5.1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основных химических понятий: «раствор», «массовая доля вещества (процентная концентрация) в растворе»</a:t>
                      </a:r>
                    </a:p>
                  </a:txBody>
                  <a:tcPr marL="9525" marR="9525" marT="9525" marB="0" anchor="b">
                    <a:noFill/>
                  </a:tcPr>
                </a:tc>
                <a:extLst>
                  <a:ext uri="{0D108BD9-81ED-4DB2-BD59-A6C34878D82A}">
                    <a16:rowId xmlns:a16="http://schemas.microsoft.com/office/drawing/2014/main" val="1833413624"/>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5.2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Вычислять массовую долю вещества в растворе</a:t>
                      </a:r>
                    </a:p>
                  </a:txBody>
                  <a:tcPr marL="9525" marR="9525" marT="9525" marB="0" anchor="b">
                    <a:noFill/>
                  </a:tcPr>
                </a:tc>
                <a:extLst>
                  <a:ext uri="{0D108BD9-81ED-4DB2-BD59-A6C34878D82A}">
                    <a16:rowId xmlns:a16="http://schemas.microsoft.com/office/drawing/2014/main" val="2016575638"/>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формул веществ</a:t>
                      </a:r>
                    </a:p>
                  </a:txBody>
                  <a:tcPr marL="9525" marR="9525" marT="9525" marB="0" anchor="b">
                    <a:noFill/>
                  </a:tcPr>
                </a:tc>
                <a:extLst>
                  <a:ext uri="{0D108BD9-81ED-4DB2-BD59-A6C34878D82A}">
                    <a16:rowId xmlns:a16="http://schemas.microsoft.com/office/drawing/2014/main" val="2929166786"/>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Иллюстрировать взаимосвязь основных химических понятий и применять эти понятия при описании веществ</a:t>
                      </a:r>
                    </a:p>
                  </a:txBody>
                  <a:tcPr marL="9525" marR="9525" marT="9525" marB="0" anchor="b">
                    <a:noFill/>
                  </a:tcPr>
                </a:tc>
                <a:extLst>
                  <a:ext uri="{0D108BD9-81ED-4DB2-BD59-A6C34878D82A}">
                    <a16:rowId xmlns:a16="http://schemas.microsoft.com/office/drawing/2014/main" val="4183399966"/>
                  </a:ext>
                </a:extLst>
              </a:tr>
            </a:tbl>
          </a:graphicData>
        </a:graphic>
      </p:graphicFrame>
    </p:spTree>
    <p:extLst>
      <p:ext uri="{BB962C8B-B14F-4D97-AF65-F5344CB8AC3E}">
        <p14:creationId xmlns:p14="http://schemas.microsoft.com/office/powerpoint/2010/main" val="341838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химия – 8 класс (часть 2)</a:t>
            </a:r>
          </a:p>
        </p:txBody>
      </p:sp>
      <p:graphicFrame>
        <p:nvGraphicFramePr>
          <p:cNvPr id="4" name="Таблица 3">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2456458538"/>
              </p:ext>
            </p:extLst>
          </p:nvPr>
        </p:nvGraphicFramePr>
        <p:xfrm>
          <a:off x="197708" y="1619799"/>
          <a:ext cx="11796583" cy="4275455"/>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п/п</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500" b="1" dirty="0">
                          <a:effectLst/>
                          <a:latin typeface="Times New Roman" panose="02020603050405020304" pitchFamily="18" charset="0"/>
                          <a:cs typeface="Times New Roman" panose="02020603050405020304" pitchFamily="18" charset="0"/>
                        </a:rPr>
                        <a:t>Блоки</a:t>
                      </a:r>
                      <a:r>
                        <a:rPr lang="ru-RU" sz="1500" b="1" spc="-35" dirty="0">
                          <a:effectLst/>
                          <a:latin typeface="Times New Roman" panose="02020603050405020304" pitchFamily="18" charset="0"/>
                          <a:cs typeface="Times New Roman" panose="02020603050405020304" pitchFamily="18" charset="0"/>
                        </a:rPr>
                        <a:t> </a:t>
                      </a:r>
                      <a:r>
                        <a:rPr lang="ru-RU" sz="1500" b="1" dirty="0" err="1">
                          <a:effectLst/>
                          <a:latin typeface="Times New Roman" panose="02020603050405020304" pitchFamily="18" charset="0"/>
                          <a:cs typeface="Times New Roman" panose="02020603050405020304" pitchFamily="18" charset="0"/>
                        </a:rPr>
                        <a:t>ПООП</a:t>
                      </a:r>
                      <a:r>
                        <a:rPr lang="ru-RU" sz="1500" b="1" dirty="0">
                          <a:effectLst/>
                          <a:latin typeface="Times New Roman" panose="02020603050405020304" pitchFamily="18" charset="0"/>
                          <a:cs typeface="Times New Roman" panose="02020603050405020304" pitchFamily="18" charset="0"/>
                        </a:rPr>
                        <a:t>:</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выпускник</a:t>
                      </a:r>
                      <a:r>
                        <a:rPr lang="ru-RU" sz="1500" b="1" spc="-4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научится</a:t>
                      </a:r>
                      <a:r>
                        <a:rPr lang="ru-RU" sz="1500" b="1" spc="-3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получит </a:t>
                      </a:r>
                      <a:r>
                        <a:rPr lang="ru-RU" sz="1500" b="1" spc="-28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возможность</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научиться</a:t>
                      </a:r>
                      <a:r>
                        <a:rPr lang="ru-RU" sz="1500" b="1" spc="-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или</a:t>
                      </a:r>
                      <a:r>
                        <a:rPr lang="ru-RU" sz="1500" b="1" spc="-1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проверяемые требования</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(умения)</a:t>
                      </a:r>
                      <a:r>
                        <a:rPr lang="ru-RU" sz="1500" b="1" spc="-25"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в</a:t>
                      </a:r>
                      <a:r>
                        <a:rPr lang="ru-RU" sz="1500" b="1" spc="-3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соответствии</a:t>
                      </a:r>
                      <a:r>
                        <a:rPr lang="ru-RU" sz="1500" b="1" spc="-20" dirty="0">
                          <a:effectLst/>
                          <a:latin typeface="Times New Roman" panose="02020603050405020304" pitchFamily="18" charset="0"/>
                          <a:cs typeface="Times New Roman" panose="02020603050405020304" pitchFamily="18" charset="0"/>
                        </a:rPr>
                        <a:t> </a:t>
                      </a:r>
                      <a:r>
                        <a:rPr lang="ru-RU" sz="1500" b="1" dirty="0">
                          <a:effectLst/>
                          <a:latin typeface="Times New Roman" panose="02020603050405020304" pitchFamily="18" charset="0"/>
                          <a:cs typeface="Times New Roman" panose="02020603050405020304" pitchFamily="18" charset="0"/>
                        </a:rPr>
                        <a:t>с</a:t>
                      </a:r>
                      <a:r>
                        <a:rPr lang="ru-RU" sz="1500" b="1" spc="-25" dirty="0">
                          <a:effectLst/>
                          <a:latin typeface="Times New Roman" panose="02020603050405020304" pitchFamily="18" charset="0"/>
                          <a:cs typeface="Times New Roman" panose="02020603050405020304" pitchFamily="18" charset="0"/>
                        </a:rPr>
                        <a:t> </a:t>
                      </a:r>
                      <a:r>
                        <a:rPr lang="ru-RU" sz="1500" b="1" dirty="0" err="1">
                          <a:effectLst/>
                          <a:latin typeface="Times New Roman" panose="02020603050405020304" pitchFamily="18" charset="0"/>
                          <a:cs typeface="Times New Roman" panose="02020603050405020304" pitchFamily="18" charset="0"/>
                        </a:rPr>
                        <a:t>ФГОС</a:t>
                      </a:r>
                      <a:endParaRPr lang="ru-RU" sz="15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6.3</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основных химических понятий: «простое вещество», «сложное вещество», «оксид», «кислота», «основание», «соль». Определять принадлежность веществ к определенному классу соединений по формулам. Классифицировать неорганические вещества</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6.4</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понятия  «массовая доля химического элемента в соединении». Вычислять массовую долю химического элемента по формуле соединения</a:t>
                      </a:r>
                    </a:p>
                  </a:txBody>
                  <a:tcPr marL="9525" marR="9525" marT="9525" marB="0" anchor="b">
                    <a:noFill/>
                  </a:tcPr>
                </a:tc>
                <a:extLst>
                  <a:ext uri="{0D108BD9-81ED-4DB2-BD59-A6C34878D82A}">
                    <a16:rowId xmlns:a16="http://schemas.microsoft.com/office/drawing/2014/main" val="1954617202"/>
                  </a:ext>
                </a:extLst>
              </a:tr>
              <a:tr h="183511">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6.5</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Раскрывать смысл основных химических понятий: «количество вещества», «моль», «молярная масса»</a:t>
                      </a:r>
                    </a:p>
                  </a:txBody>
                  <a:tcPr marL="9525" marR="9525" marT="9525" marB="0" anchor="b">
                    <a:noFill/>
                  </a:tcPr>
                </a:tc>
                <a:extLst>
                  <a:ext uri="{0D108BD9-81ED-4DB2-BD59-A6C34878D82A}">
                    <a16:rowId xmlns:a16="http://schemas.microsoft.com/office/drawing/2014/main" val="3785311347"/>
                  </a:ext>
                </a:extLst>
              </a:tr>
              <a:tr h="0">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химическую символику для составления уравнений химических реакций</a:t>
                      </a:r>
                    </a:p>
                  </a:txBody>
                  <a:tcPr marL="9525" marR="9525" marT="9525" marB="0" anchor="b">
                    <a:noFill/>
                  </a:tcPr>
                </a:tc>
                <a:extLst>
                  <a:ext uri="{0D108BD9-81ED-4DB2-BD59-A6C34878D82A}">
                    <a16:rowId xmlns:a16="http://schemas.microsoft.com/office/drawing/2014/main" val="942685591"/>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Классифицировать химические реакции по количеству и составу участвующих в реакции веществ</a:t>
                      </a:r>
                    </a:p>
                  </a:txBody>
                  <a:tcPr marL="9525" marR="9525" marT="9525" marB="0" anchor="b">
                    <a:noFill/>
                  </a:tcPr>
                </a:tc>
                <a:extLst>
                  <a:ext uri="{0D108BD9-81ED-4DB2-BD59-A6C34878D82A}">
                    <a16:rowId xmlns:a16="http://schemas.microsoft.com/office/drawing/2014/main" val="3383110204"/>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7.3.1</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Следовать правилам пользования химической посудой и лабораторным оборудованием, а также правилам обращения с веществами в соответствии с инструкциями по выполнению лабораторных химических опытов по получению и собиранию газообразных веществ (водорода и кислорода). Применять основные естественно-научные методы познания: наблюдение, измерение, моделирование, эксперимент (реальный и мысленный)</a:t>
                      </a:r>
                    </a:p>
                  </a:txBody>
                  <a:tcPr marL="9525" marR="9525" marT="9525" marB="0" anchor="b">
                    <a:noFill/>
                  </a:tcPr>
                </a:tc>
                <a:extLst>
                  <a:ext uri="{0D108BD9-81ED-4DB2-BD59-A6C34878D82A}">
                    <a16:rowId xmlns:a16="http://schemas.microsoft.com/office/drawing/2014/main" val="2355156174"/>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7.3.2</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Применять выявление причинно-следственных связей для изучения свойств веществ и химических реакций</a:t>
                      </a:r>
                    </a:p>
                  </a:txBody>
                  <a:tcPr marL="9525" marR="9525" marT="9525" marB="0" anchor="b">
                    <a:noFill/>
                  </a:tcPr>
                </a:tc>
                <a:extLst>
                  <a:ext uri="{0D108BD9-81ED-4DB2-BD59-A6C34878D82A}">
                    <a16:rowId xmlns:a16="http://schemas.microsoft.com/office/drawing/2014/main" val="3578765523"/>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Прогнозировать свойства веществ в зависимости от их качественного состава, возможности протекания химических превращений в различных условиях </a:t>
                      </a:r>
                    </a:p>
                  </a:txBody>
                  <a:tcPr marL="9525" marR="9525" marT="9525" marB="0" anchor="b">
                    <a:noFill/>
                  </a:tcPr>
                </a:tc>
                <a:extLst>
                  <a:ext uri="{0D108BD9-81ED-4DB2-BD59-A6C34878D82A}">
                    <a16:rowId xmlns:a16="http://schemas.microsoft.com/office/drawing/2014/main" val="4200567452"/>
                  </a:ext>
                </a:extLst>
              </a:tr>
              <a:tr h="41962">
                <a:tc>
                  <a:txBody>
                    <a:bodyPr/>
                    <a:lstStyle/>
                    <a:p>
                      <a:pPr algn="ctr">
                        <a:lnSpc>
                          <a:spcPct val="115000"/>
                        </a:lnSpc>
                        <a:spcBef>
                          <a:spcPts val="1200"/>
                        </a:spcBef>
                        <a:spcAft>
                          <a:spcPts val="0"/>
                        </a:spcAft>
                      </a:pPr>
                      <a:r>
                        <a:rPr lang="ru-RU" sz="15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500" b="0" i="0" u="none" strike="noStrike" dirty="0">
                          <a:solidFill>
                            <a:srgbClr val="000000"/>
                          </a:solidFill>
                          <a:effectLst/>
                          <a:latin typeface="Times New Roman" panose="02020603050405020304" pitchFamily="18" charset="0"/>
                          <a:cs typeface="Times New Roman" panose="02020603050405020304" pitchFamily="18" charset="0"/>
                        </a:rPr>
                        <a:t>Следовать правилам пользования химической посудой и лабораторным оборудованием, а также правилам обращения с веществами в соответствии с инструкциями по выполнению лабораторных химических опытов. Применять эксперимент (реальный и мысленный)</a:t>
                      </a:r>
                    </a:p>
                  </a:txBody>
                  <a:tcPr marL="9525" marR="9525" marT="9525" marB="0" anchor="b">
                    <a:noFill/>
                  </a:tcPr>
                </a:tc>
                <a:extLst>
                  <a:ext uri="{0D108BD9-81ED-4DB2-BD59-A6C34878D82A}">
                    <a16:rowId xmlns:a16="http://schemas.microsoft.com/office/drawing/2014/main" val="2334837455"/>
                  </a:ext>
                </a:extLst>
              </a:tr>
            </a:tbl>
          </a:graphicData>
        </a:graphic>
      </p:graphicFrame>
    </p:spTree>
    <p:extLst>
      <p:ext uri="{BB962C8B-B14F-4D97-AF65-F5344CB8AC3E}">
        <p14:creationId xmlns:p14="http://schemas.microsoft.com/office/powerpoint/2010/main" val="2695507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65564" y="697345"/>
            <a:ext cx="9240982" cy="6160655"/>
          </a:xfrm>
          <a:prstGeom prst="rect">
            <a:avLst/>
          </a:prstGeom>
        </p:spPr>
      </p:pic>
    </p:spTree>
    <p:extLst>
      <p:ext uri="{BB962C8B-B14F-4D97-AF65-F5344CB8AC3E}">
        <p14:creationId xmlns:p14="http://schemas.microsoft.com/office/powerpoint/2010/main" val="3101820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химия – 10 класс</a:t>
            </a:r>
          </a:p>
        </p:txBody>
      </p:sp>
      <p:graphicFrame>
        <p:nvGraphicFramePr>
          <p:cNvPr id="3" name="Таблица 2">
            <a:extLst>
              <a:ext uri="{FF2B5EF4-FFF2-40B4-BE49-F238E27FC236}">
                <a16:creationId xmlns:a16="http://schemas.microsoft.com/office/drawing/2014/main" id="{E2C63D16-4AD3-47DF-9954-447C61C7C887}"/>
              </a:ext>
            </a:extLst>
          </p:cNvPr>
          <p:cNvGraphicFramePr>
            <a:graphicFrameLocks noGrp="1"/>
          </p:cNvGraphicFramePr>
          <p:nvPr>
            <p:extLst>
              <p:ext uri="{D42A27DB-BD31-4B8C-83A1-F6EECF244321}">
                <p14:modId xmlns:p14="http://schemas.microsoft.com/office/powerpoint/2010/main" val="1116534594"/>
              </p:ext>
            </p:extLst>
          </p:nvPr>
        </p:nvGraphicFramePr>
        <p:xfrm>
          <a:off x="96893" y="887106"/>
          <a:ext cx="11760989" cy="5822587"/>
        </p:xfrm>
        <a:graphic>
          <a:graphicData uri="http://schemas.openxmlformats.org/drawingml/2006/table">
            <a:tbl>
              <a:tblPr firstRow="1" firstCol="1" lastRow="1" lastCol="1" bandRow="1" bandCol="1">
                <a:tableStyleId>{5940675A-B579-460E-94D1-54222C63F5DA}</a:tableStyleId>
              </a:tblPr>
              <a:tblGrid>
                <a:gridCol w="789227">
                  <a:extLst>
                    <a:ext uri="{9D8B030D-6E8A-4147-A177-3AD203B41FA5}">
                      <a16:colId xmlns:a16="http://schemas.microsoft.com/office/drawing/2014/main" val="3371003209"/>
                    </a:ext>
                  </a:extLst>
                </a:gridCol>
                <a:gridCol w="10971762">
                  <a:extLst>
                    <a:ext uri="{9D8B030D-6E8A-4147-A177-3AD203B41FA5}">
                      <a16:colId xmlns:a16="http://schemas.microsoft.com/office/drawing/2014/main" val="1794966923"/>
                    </a:ext>
                  </a:extLst>
                </a:gridCol>
              </a:tblGrid>
              <a:tr h="197092">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 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marL="67945" marR="49530" algn="ctr">
                        <a:lnSpc>
                          <a:spcPct val="100000"/>
                        </a:lnSpc>
                        <a:spcAft>
                          <a:spcPts val="0"/>
                        </a:spcAft>
                      </a:pPr>
                      <a:r>
                        <a:rPr lang="ru-RU" sz="1300" b="1" dirty="0">
                          <a:effectLst/>
                          <a:latin typeface="Times New Roman" panose="02020603050405020304" pitchFamily="18" charset="0"/>
                          <a:cs typeface="Times New Roman" panose="02020603050405020304" pitchFamily="18" charset="0"/>
                        </a:rPr>
                        <a:t>Блоки </a:t>
                      </a:r>
                      <a:r>
                        <a:rPr lang="ru-RU" sz="1300" b="1" dirty="0" err="1">
                          <a:effectLst/>
                          <a:latin typeface="Times New Roman" panose="02020603050405020304" pitchFamily="18" charset="0"/>
                          <a:cs typeface="Times New Roman" panose="02020603050405020304" pitchFamily="18" charset="0"/>
                        </a:rPr>
                        <a:t>ПООП</a:t>
                      </a:r>
                      <a:r>
                        <a:rPr lang="ru-RU" sz="1300" b="1" dirty="0">
                          <a:effectLst/>
                          <a:latin typeface="Times New Roman" panose="02020603050405020304" pitchFamily="18" charset="0"/>
                          <a:cs typeface="Times New Roman" panose="02020603050405020304" pitchFamily="18" charset="0"/>
                        </a:rPr>
                        <a:t> : выпускник научится / получит возможность научиться или проверяемые требования (умения) в соответствии с 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extLst>
                  <a:ext uri="{0D108BD9-81ED-4DB2-BD59-A6C34878D82A}">
                    <a16:rowId xmlns:a16="http://schemas.microsoft.com/office/drawing/2014/main" val="951856539"/>
                  </a:ext>
                </a:extLst>
              </a:tr>
              <a:tr h="350021">
                <a:tc>
                  <a:txBody>
                    <a:bodyPr/>
                    <a:lstStyle/>
                    <a:p>
                      <a:pPr algn="ctr">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a:t>
                      </a:r>
                      <a:endParaRPr lang="ru-RU" sz="1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умений использовать химическую символику для составления молекулярных и структурных (развернутой, сокращенной) формул органических веществ и уравнений химических реакций, устанавливать принадлежность изученных органических веществ по их составу и строению к определенному классу/группе соединений, давать им названия по систематической номенклатуре (</a:t>
                      </a:r>
                      <a:r>
                        <a:rPr lang="ru-RU" sz="950" b="0" i="0" u="none" strike="noStrike" dirty="0" err="1">
                          <a:solidFill>
                            <a:srgbClr val="000000"/>
                          </a:solidFill>
                          <a:effectLst/>
                          <a:latin typeface="Calibri" panose="020F0502020204030204" pitchFamily="34" charset="0"/>
                        </a:rPr>
                        <a:t>IUPAC</a:t>
                      </a:r>
                      <a:r>
                        <a:rPr lang="ru-RU" sz="950" b="0" i="0" u="none" strike="noStrike" dirty="0">
                          <a:solidFill>
                            <a:srgbClr val="000000"/>
                          </a:solidFill>
                          <a:effectLst/>
                          <a:latin typeface="Calibri" panose="020F0502020204030204" pitchFamily="34" charset="0"/>
                        </a:rPr>
                        <a:t>)</a:t>
                      </a:r>
                    </a:p>
                  </a:txBody>
                  <a:tcPr marL="9525" marR="9525" marT="9525" marB="0"/>
                </a:tc>
                <a:extLst>
                  <a:ext uri="{0D108BD9-81ED-4DB2-BD59-A6C34878D82A}">
                    <a16:rowId xmlns:a16="http://schemas.microsoft.com/office/drawing/2014/main" val="1316804931"/>
                  </a:ext>
                </a:extLst>
              </a:tr>
              <a:tr h="441561">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применять положения теории строения органических веществ </a:t>
                      </a:r>
                      <a:r>
                        <a:rPr lang="ru-RU" sz="950" b="0" i="0" u="none" strike="noStrike" dirty="0" err="1">
                          <a:solidFill>
                            <a:srgbClr val="000000"/>
                          </a:solidFill>
                          <a:effectLst/>
                          <a:latin typeface="Calibri" panose="020F0502020204030204" pitchFamily="34" charset="0"/>
                        </a:rPr>
                        <a:t>А.М</a:t>
                      </a:r>
                      <a:r>
                        <a:rPr lang="ru-RU" sz="950" b="0" i="0" u="none" strike="noStrike" dirty="0">
                          <a:solidFill>
                            <a:srgbClr val="000000"/>
                          </a:solidFill>
                          <a:effectLst/>
                          <a:latin typeface="Calibri" panose="020F0502020204030204" pitchFamily="34" charset="0"/>
                        </a:rPr>
                        <a:t>. Бутлерова для объяснения зависимости свойств веществ от их состава и строения, закон сохранения массы веществ. Сформированность умения определять виды химической связи в органических соединениях (одинарные и кратные). Владение системой химических знаний, которая включает: основополагающие понятия – изомерия, изомеры, гомологический ряд, гомологи; теории и законы – теория химического строения органических веществ </a:t>
                      </a:r>
                      <a:r>
                        <a:rPr lang="ru-RU" sz="950" b="0" i="0" u="none" strike="noStrike" dirty="0" err="1">
                          <a:solidFill>
                            <a:srgbClr val="000000"/>
                          </a:solidFill>
                          <a:effectLst/>
                          <a:latin typeface="Calibri" panose="020F0502020204030204" pitchFamily="34" charset="0"/>
                        </a:rPr>
                        <a:t>A.M</a:t>
                      </a:r>
                      <a:r>
                        <a:rPr lang="ru-RU" sz="950" b="0" i="0" u="none" strike="noStrike" dirty="0">
                          <a:solidFill>
                            <a:srgbClr val="000000"/>
                          </a:solidFill>
                          <a:effectLst/>
                          <a:latin typeface="Calibri" panose="020F0502020204030204" pitchFamily="34" charset="0"/>
                        </a:rPr>
                        <a:t>. Бутлерова</a:t>
                      </a:r>
                    </a:p>
                  </a:txBody>
                  <a:tcPr marL="9525" marR="9525" marT="9525" marB="0"/>
                </a:tc>
                <a:extLst>
                  <a:ext uri="{0D108BD9-81ED-4DB2-BD59-A6C34878D82A}">
                    <a16:rowId xmlns:a16="http://schemas.microsoft.com/office/drawing/2014/main" val="2494221470"/>
                  </a:ext>
                </a:extLst>
              </a:tr>
              <a:tr h="350021">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умений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2296510766"/>
                  </a:ext>
                </a:extLst>
              </a:tr>
              <a:tr h="441561">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692288990"/>
                  </a:ext>
                </a:extLst>
              </a:tr>
              <a:tr h="166770">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характеризовать источники углеводородного сырья (нефть, природный газ, уголь), способы их переработки и практическое применение продуктов переработки</a:t>
                      </a:r>
                    </a:p>
                  </a:txBody>
                  <a:tcPr marL="9525" marR="9525" marT="9525" marB="0"/>
                </a:tc>
                <a:extLst>
                  <a:ext uri="{0D108BD9-81ED-4DB2-BD59-A6C34878D82A}">
                    <a16:rowId xmlns:a16="http://schemas.microsoft.com/office/drawing/2014/main" val="1480115391"/>
                  </a:ext>
                </a:extLst>
              </a:tr>
              <a:tr h="441561">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083524488"/>
                  </a:ext>
                </a:extLst>
              </a:tr>
              <a:tr h="297533">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умений: выявлять характерные признаки понятий; устанавливать их взаимосвязь; использовать соответствующие понятия при описании состава, строения и превращений органических соединений</a:t>
                      </a:r>
                    </a:p>
                  </a:txBody>
                  <a:tcPr marL="9525" marR="9525" marT="9525" marB="0"/>
                </a:tc>
                <a:extLst>
                  <a:ext uri="{0D108BD9-81ED-4DB2-BD59-A6C34878D82A}">
                    <a16:rowId xmlns:a16="http://schemas.microsoft.com/office/drawing/2014/main" val="1831222422"/>
                  </a:ext>
                </a:extLst>
              </a:tr>
              <a:tr h="441561">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проводить вычисления по химическим уравнениям (массы, объема, количества исходного вещества или продукта реакции по известным массе, объему, количеству одного из исходных веществ или продуктов реакции). Сформированность умений прогнозировать, анализировать и оценивать информацию с позиций экологической безопасности последствия бытовой и производственной деятельности человека</a:t>
                      </a:r>
                    </a:p>
                  </a:txBody>
                  <a:tcPr marL="9525" marR="9525" marT="9525" marB="0"/>
                </a:tc>
                <a:extLst>
                  <a:ext uri="{0D108BD9-81ED-4DB2-BD59-A6C34878D82A}">
                    <a16:rowId xmlns:a16="http://schemas.microsoft.com/office/drawing/2014/main" val="516752987"/>
                  </a:ext>
                </a:extLst>
              </a:tr>
              <a:tr h="297533">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владеть системой знаний об основных методах научного познания, используемых в химии при изучении веществ и химических явлений (наблюдение, измерение, эксперимент, моделирование)</a:t>
                      </a:r>
                    </a:p>
                  </a:txBody>
                  <a:tcPr marL="9525" marR="9525" marT="9525" marB="0"/>
                </a:tc>
                <a:extLst>
                  <a:ext uri="{0D108BD9-81ED-4DB2-BD59-A6C34878D82A}">
                    <a16:rowId xmlns:a16="http://schemas.microsoft.com/office/drawing/2014/main" val="2790180804"/>
                  </a:ext>
                </a:extLst>
              </a:tr>
              <a:tr h="297533">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проводить вычисления по химическим уравнениям (массы, объема, количества исходного вещества или продукта реакции по известным массе, объему, количеству одного из исходных веществ или продуктов реакции)</a:t>
                      </a:r>
                    </a:p>
                  </a:txBody>
                  <a:tcPr marL="9525" marR="9525" marT="9525" marB="0"/>
                </a:tc>
                <a:extLst>
                  <a:ext uri="{0D108BD9-81ED-4DB2-BD59-A6C34878D82A}">
                    <a16:rowId xmlns:a16="http://schemas.microsoft.com/office/drawing/2014/main" val="4124500673"/>
                  </a:ext>
                </a:extLst>
              </a:tr>
              <a:tr h="441561">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11</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75043099"/>
                  </a:ext>
                </a:extLst>
              </a:tr>
              <a:tr h="297533">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12</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приводить тривиальные названия отдельных органических веществ. 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a:t>
                      </a:r>
                    </a:p>
                  </a:txBody>
                  <a:tcPr marL="9525" marR="9525" marT="9525" marB="0"/>
                </a:tc>
                <a:extLst>
                  <a:ext uri="{0D108BD9-81ED-4DB2-BD59-A6C34878D82A}">
                    <a16:rowId xmlns:a16="http://schemas.microsoft.com/office/drawing/2014/main" val="2618888178"/>
                  </a:ext>
                </a:extLst>
              </a:tr>
              <a:tr h="297533">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13</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использовать химическую символику для составления молекулярных и структурных формул органических веществ и уравнений химических реакций. Сформированность умений устанавливать принадлежность изученных органических веществ к определенному классу/группе соединений, давать им названия по систематической номенклатуре (</a:t>
                      </a:r>
                      <a:r>
                        <a:rPr lang="ru-RU" sz="950" b="0" i="0" u="none" strike="noStrike" dirty="0" err="1">
                          <a:solidFill>
                            <a:srgbClr val="000000"/>
                          </a:solidFill>
                          <a:effectLst/>
                          <a:latin typeface="Calibri" panose="020F0502020204030204" pitchFamily="34" charset="0"/>
                        </a:rPr>
                        <a:t>IUPAC</a:t>
                      </a:r>
                      <a:r>
                        <a:rPr lang="ru-RU" sz="950" b="0" i="0" u="none" strike="noStrike" dirty="0">
                          <a:solidFill>
                            <a:srgbClr val="000000"/>
                          </a:solidFill>
                          <a:effectLst/>
                          <a:latin typeface="Calibri" panose="020F0502020204030204" pitchFamily="34" charset="0"/>
                        </a:rPr>
                        <a:t>).</a:t>
                      </a:r>
                    </a:p>
                  </a:txBody>
                  <a:tcPr marL="9525" marR="9525" marT="9525" marB="0"/>
                </a:tc>
                <a:extLst>
                  <a:ext uri="{0D108BD9-81ED-4DB2-BD59-A6C34878D82A}">
                    <a16:rowId xmlns:a16="http://schemas.microsoft.com/office/drawing/2014/main" val="2737797746"/>
                  </a:ext>
                </a:extLst>
              </a:tr>
              <a:tr h="297533">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14</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a:t>
                      </a:r>
                    </a:p>
                  </a:txBody>
                  <a:tcPr marL="9525" marR="9525" marT="9525" marB="0"/>
                </a:tc>
                <a:extLst>
                  <a:ext uri="{0D108BD9-81ED-4DB2-BD59-A6C34878D82A}">
                    <a16:rowId xmlns:a16="http://schemas.microsoft.com/office/drawing/2014/main" val="1835858049"/>
                  </a:ext>
                </a:extLst>
              </a:tr>
              <a:tr h="441561">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15</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характеризовать состав, строение, физические и химические свойства типичных представителей различных классов органических веществ. Сформированность умения иллюстрировать генетическую связь между типичными представителями различных классов органических веществ уравнениями соответствующих химических реакций с использованием структурных формул. Сформированность умения давать конкретным веществам названия по систематической номенклатуре (</a:t>
                      </a:r>
                      <a:r>
                        <a:rPr lang="ru-RU" sz="950" b="0" i="0" u="none" strike="noStrike" dirty="0" err="1">
                          <a:solidFill>
                            <a:srgbClr val="000000"/>
                          </a:solidFill>
                          <a:effectLst/>
                          <a:latin typeface="Calibri" panose="020F0502020204030204" pitchFamily="34" charset="0"/>
                        </a:rPr>
                        <a:t>IUPAC</a:t>
                      </a:r>
                      <a:r>
                        <a:rPr lang="ru-RU" sz="950" b="0" i="0" u="none" strike="noStrike" dirty="0">
                          <a:solidFill>
                            <a:srgbClr val="000000"/>
                          </a:solidFill>
                          <a:effectLst/>
                          <a:latin typeface="Calibri" panose="020F0502020204030204" pitchFamily="34" charset="0"/>
                        </a:rPr>
                        <a:t>).</a:t>
                      </a:r>
                    </a:p>
                  </a:txBody>
                  <a:tcPr marL="9525" marR="9525" marT="9525" marB="0"/>
                </a:tc>
                <a:extLst>
                  <a:ext uri="{0D108BD9-81ED-4DB2-BD59-A6C34878D82A}">
                    <a16:rowId xmlns:a16="http://schemas.microsoft.com/office/drawing/2014/main" val="278175328"/>
                  </a:ext>
                </a:extLst>
              </a:tr>
              <a:tr h="297533">
                <a:tc>
                  <a:txBody>
                    <a:bodyPr/>
                    <a:lstStyle/>
                    <a:p>
                      <a:pPr algn="ctr">
                        <a:spcAft>
                          <a:spcPts val="0"/>
                        </a:spcAft>
                      </a:pPr>
                      <a:r>
                        <a:rPr lang="ru-RU" sz="1100" dirty="0">
                          <a:effectLst/>
                          <a:latin typeface="Times New Roman" panose="02020603050405020304" pitchFamily="18" charset="0"/>
                          <a:ea typeface="Times New Roman" panose="02020603050405020304" pitchFamily="18" charset="0"/>
                          <a:cs typeface="Times New Roman" panose="02020603050405020304" pitchFamily="18" charset="0"/>
                        </a:rPr>
                        <a:t>16</a:t>
                      </a:r>
                    </a:p>
                  </a:txBody>
                  <a:tcPr marL="0" marR="0" marT="0" marB="0" anchor="ctr"/>
                </a:tc>
                <a:tc>
                  <a:txBody>
                    <a:bodyPr/>
                    <a:lstStyle/>
                    <a:p>
                      <a:pPr algn="l" fontAlgn="b"/>
                      <a:r>
                        <a:rPr lang="ru-RU" sz="950" b="0" i="0" u="none" strike="noStrike" dirty="0">
                          <a:solidFill>
                            <a:srgbClr val="000000"/>
                          </a:solidFill>
                          <a:effectLst/>
                          <a:latin typeface="Calibri" panose="020F0502020204030204" pitchFamily="34" charset="0"/>
                        </a:rPr>
                        <a:t>Сформированность умения находить молекулярную формулу органического вещества по массовым долям элементов, входящих в его состав, или по продуктам сгорания, а также понимание практического значения органических веществ</a:t>
                      </a:r>
                    </a:p>
                  </a:txBody>
                  <a:tcPr marL="9525" marR="9525" marT="9525" marB="0"/>
                </a:tc>
                <a:extLst>
                  <a:ext uri="{0D108BD9-81ED-4DB2-BD59-A6C34878D82A}">
                    <a16:rowId xmlns:a16="http://schemas.microsoft.com/office/drawing/2014/main" val="1939511534"/>
                  </a:ext>
                </a:extLst>
              </a:tr>
            </a:tbl>
          </a:graphicData>
        </a:graphic>
      </p:graphicFrame>
    </p:spTree>
    <p:extLst>
      <p:ext uri="{BB962C8B-B14F-4D97-AF65-F5344CB8AC3E}">
        <p14:creationId xmlns:p14="http://schemas.microsoft.com/office/powerpoint/2010/main" val="1109624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8 класс</a:t>
            </a:r>
          </a:p>
        </p:txBody>
      </p:sp>
      <p:graphicFrame>
        <p:nvGraphicFramePr>
          <p:cNvPr id="6" name="Диаграмма 5"/>
          <p:cNvGraphicFramePr>
            <a:graphicFrameLocks/>
          </p:cNvGraphicFramePr>
          <p:nvPr>
            <p:extLst>
              <p:ext uri="{D42A27DB-BD31-4B8C-83A1-F6EECF244321}">
                <p14:modId xmlns:p14="http://schemas.microsoft.com/office/powerpoint/2010/main" val="4292433474"/>
              </p:ext>
            </p:extLst>
          </p:nvPr>
        </p:nvGraphicFramePr>
        <p:xfrm>
          <a:off x="0" y="1870579"/>
          <a:ext cx="12192000"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1356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10 класс</a:t>
            </a:r>
          </a:p>
        </p:txBody>
      </p:sp>
      <p:graphicFrame>
        <p:nvGraphicFramePr>
          <p:cNvPr id="6" name="Диаграмма 5"/>
          <p:cNvGraphicFramePr>
            <a:graphicFrameLocks/>
          </p:cNvGraphicFramePr>
          <p:nvPr>
            <p:extLst>
              <p:ext uri="{D42A27DB-BD31-4B8C-83A1-F6EECF244321}">
                <p14:modId xmlns:p14="http://schemas.microsoft.com/office/powerpoint/2010/main" val="1015007313"/>
              </p:ext>
            </p:extLst>
          </p:nvPr>
        </p:nvGraphicFramePr>
        <p:xfrm>
          <a:off x="0" y="1912143"/>
          <a:ext cx="12192000"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77986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2256</TotalTime>
  <Words>1357</Words>
  <Application>Microsoft Office PowerPoint</Application>
  <PresentationFormat>Широкоэкранный</PresentationFormat>
  <Paragraphs>114</Paragraphs>
  <Slides>15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Montserrat regular</vt:lpstr>
      <vt:lpstr>Times New Roman</vt:lpstr>
      <vt:lpstr>Тема Office</vt:lpstr>
      <vt:lpstr>Результаты Всероссийских проверочных работ   в  Приморском крае в 2026 году  ХИМИЯ</vt:lpstr>
      <vt:lpstr>Презентация PowerPoint</vt:lpstr>
      <vt:lpstr>Презентация PowerPoint</vt:lpstr>
      <vt:lpstr>Требования (умения) – химия – 8 класс (часть 1)</vt:lpstr>
      <vt:lpstr>Требования (умения) – химия – 8 класс (часть 2)</vt:lpstr>
      <vt:lpstr>Презентация PowerPoint</vt:lpstr>
      <vt:lpstr>Требования (умения) – химия – 10 класс</vt:lpstr>
      <vt:lpstr>Распределение первичных баллов, 8 класс</vt:lpstr>
      <vt:lpstr>Распределение первичных баллов, 10 класс</vt:lpstr>
      <vt:lpstr>Статистика по отметкам, 8 класс</vt:lpstr>
      <vt:lpstr>Статистика по отметкам, 10 класс</vt:lpstr>
      <vt:lpstr>Достижение планируемых результатов, 8 класс</vt:lpstr>
      <vt:lpstr>Достижение планируемых результатов, 10 класс</vt:lpstr>
      <vt:lpstr>Сравнение отметок с отметками по журналу, 8 класс</vt:lpstr>
      <vt:lpstr>Сравнение отметок с отметками по журналу, 10 класс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Новожеева Елена</dc:creator>
  <cp:lastModifiedBy>Ирина А. Карташова</cp:lastModifiedBy>
  <cp:revision>695</cp:revision>
  <cp:lastPrinted>2025-06-19T07:10:59Z</cp:lastPrinted>
  <dcterms:created xsi:type="dcterms:W3CDTF">2022-06-03T19:16:13Z</dcterms:created>
  <dcterms:modified xsi:type="dcterms:W3CDTF">2026-07-07T03:42:09Z</dcterms:modified>
</cp:coreProperties>
</file>